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Open Sans Extra Bold" panose="020B0604020202020204" charset="0"/>
      <p:regular r:id="rId11"/>
    </p:embeddedFont>
    <p:embeddedFont>
      <p:font typeface="Poppins" panose="00000500000000000000"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Saleh" userId="76bf4ff8cb72e99a" providerId="LiveId" clId="{B99557C0-48A8-4AE4-B4A8-1AB001380898}"/>
    <pc:docChg chg="undo custSel modSld">
      <pc:chgData name="Ala'a Saleh" userId="76bf4ff8cb72e99a" providerId="LiveId" clId="{B99557C0-48A8-4AE4-B4A8-1AB001380898}" dt="2024-12-09T10:01:05.220" v="17" actId="20577"/>
      <pc:docMkLst>
        <pc:docMk/>
      </pc:docMkLst>
      <pc:sldChg chg="modSp mod">
        <pc:chgData name="Ala'a Saleh" userId="76bf4ff8cb72e99a" providerId="LiveId" clId="{B99557C0-48A8-4AE4-B4A8-1AB001380898}" dt="2024-12-09T10:01:05.220" v="17" actId="20577"/>
        <pc:sldMkLst>
          <pc:docMk/>
          <pc:sldMk cId="0" sldId="257"/>
        </pc:sldMkLst>
        <pc:spChg chg="mod">
          <ac:chgData name="Ala'a Saleh" userId="76bf4ff8cb72e99a" providerId="LiveId" clId="{B99557C0-48A8-4AE4-B4A8-1AB001380898}" dt="2024-12-09T10:01:05.220" v="17" actId="20577"/>
          <ac:spMkLst>
            <pc:docMk/>
            <pc:sldMk cId="0" sldId="257"/>
            <ac:spMk id="9" creationId="{00000000-0000-0000-0000-000000000000}"/>
          </ac:spMkLst>
        </pc:spChg>
      </pc:sldChg>
      <pc:sldChg chg="modSp mod">
        <pc:chgData name="Ala'a Saleh" userId="76bf4ff8cb72e99a" providerId="LiveId" clId="{B99557C0-48A8-4AE4-B4A8-1AB001380898}" dt="2024-12-09T10:00:56.855" v="15" actId="1076"/>
        <pc:sldMkLst>
          <pc:docMk/>
          <pc:sldMk cId="0" sldId="259"/>
        </pc:sldMkLst>
        <pc:spChg chg="mod">
          <ac:chgData name="Ala'a Saleh" userId="76bf4ff8cb72e99a" providerId="LiveId" clId="{B99557C0-48A8-4AE4-B4A8-1AB001380898}" dt="2024-12-09T10:00:56.855" v="15" actId="1076"/>
          <ac:spMkLst>
            <pc:docMk/>
            <pc:sldMk cId="0" sldId="259"/>
            <ac:spMk id="8" creationId="{00000000-0000-0000-0000-000000000000}"/>
          </ac:spMkLst>
        </pc:spChg>
        <pc:grpChg chg="mod">
          <ac:chgData name="Ala'a Saleh" userId="76bf4ff8cb72e99a" providerId="LiveId" clId="{B99557C0-48A8-4AE4-B4A8-1AB001380898}" dt="2024-12-09T09:59:00.759" v="7" actId="1076"/>
          <ac:grpSpMkLst>
            <pc:docMk/>
            <pc:sldMk cId="0" sldId="259"/>
            <ac:grpSpMk id="2" creationId="{00000000-0000-0000-0000-000000000000}"/>
          </ac:grpSpMkLst>
        </pc:grpChg>
      </pc:sldChg>
      <pc:sldChg chg="modSp mod">
        <pc:chgData name="Ala'a Saleh" userId="76bf4ff8cb72e99a" providerId="LiveId" clId="{B99557C0-48A8-4AE4-B4A8-1AB001380898}" dt="2024-12-09T06:11:41.961" v="5" actId="167"/>
        <pc:sldMkLst>
          <pc:docMk/>
          <pc:sldMk cId="0" sldId="260"/>
        </pc:sldMkLst>
        <pc:grpChg chg="ord">
          <ac:chgData name="Ala'a Saleh" userId="76bf4ff8cb72e99a" providerId="LiveId" clId="{B99557C0-48A8-4AE4-B4A8-1AB001380898}" dt="2024-12-09T06:11:41.961" v="5" actId="167"/>
          <ac:grpSpMkLst>
            <pc:docMk/>
            <pc:sldMk cId="0" sldId="260"/>
            <ac:grpSpMk id="6" creationId="{00000000-0000-0000-0000-000000000000}"/>
          </ac:grpSpMkLst>
        </pc:grpChg>
      </pc:sldChg>
      <pc:sldChg chg="modSp mod">
        <pc:chgData name="Ala'a Saleh" userId="76bf4ff8cb72e99a" providerId="LiveId" clId="{B99557C0-48A8-4AE4-B4A8-1AB001380898}" dt="2024-12-09T06:11:34.985" v="4" actId="167"/>
        <pc:sldMkLst>
          <pc:docMk/>
          <pc:sldMk cId="0" sldId="261"/>
        </pc:sldMkLst>
        <pc:grpChg chg="ord">
          <ac:chgData name="Ala'a Saleh" userId="76bf4ff8cb72e99a" providerId="LiveId" clId="{B99557C0-48A8-4AE4-B4A8-1AB001380898}" dt="2024-12-09T06:11:34.985" v="4" actId="167"/>
          <ac:grpSpMkLst>
            <pc:docMk/>
            <pc:sldMk cId="0" sldId="261"/>
            <ac:grpSpMk id="6" creationId="{00000000-0000-0000-0000-000000000000}"/>
          </ac:grpSpMkLst>
        </pc:grpChg>
      </pc:sldChg>
      <pc:sldChg chg="modSp mod">
        <pc:chgData name="Ala'a Saleh" userId="76bf4ff8cb72e99a" providerId="LiveId" clId="{B99557C0-48A8-4AE4-B4A8-1AB001380898}" dt="2024-12-09T06:11:29.659" v="3" actId="167"/>
        <pc:sldMkLst>
          <pc:docMk/>
          <pc:sldMk cId="0" sldId="262"/>
        </pc:sldMkLst>
        <pc:grpChg chg="ord">
          <ac:chgData name="Ala'a Saleh" userId="76bf4ff8cb72e99a" providerId="LiveId" clId="{B99557C0-48A8-4AE4-B4A8-1AB001380898}" dt="2024-12-09T06:11:29.659" v="3" actId="167"/>
          <ac:grpSpMkLst>
            <pc:docMk/>
            <pc:sldMk cId="0" sldId="262"/>
            <ac:grpSpMk id="6" creationId="{00000000-0000-0000-0000-000000000000}"/>
          </ac:grpSpMkLst>
        </pc:grpChg>
      </pc:sldChg>
      <pc:sldChg chg="delSp modSp mod">
        <pc:chgData name="Ala'a Saleh" userId="76bf4ff8cb72e99a" providerId="LiveId" clId="{B99557C0-48A8-4AE4-B4A8-1AB001380898}" dt="2024-12-09T06:11:23.092" v="2" actId="167"/>
        <pc:sldMkLst>
          <pc:docMk/>
          <pc:sldMk cId="0" sldId="263"/>
        </pc:sldMkLst>
        <pc:spChg chg="mod ord topLvl">
          <ac:chgData name="Ala'a Saleh" userId="76bf4ff8cb72e99a" providerId="LiveId" clId="{B99557C0-48A8-4AE4-B4A8-1AB001380898}" dt="2024-12-09T06:11:23.092" v="2" actId="167"/>
          <ac:spMkLst>
            <pc:docMk/>
            <pc:sldMk cId="0" sldId="263"/>
            <ac:spMk id="7" creationId="{00000000-0000-0000-0000-000000000000}"/>
          </ac:spMkLst>
        </pc:spChg>
        <pc:spChg chg="mod ord topLvl">
          <ac:chgData name="Ala'a Saleh" userId="76bf4ff8cb72e99a" providerId="LiveId" clId="{B99557C0-48A8-4AE4-B4A8-1AB001380898}" dt="2024-12-09T06:11:23.092" v="2" actId="167"/>
          <ac:spMkLst>
            <pc:docMk/>
            <pc:sldMk cId="0" sldId="263"/>
            <ac:spMk id="8" creationId="{00000000-0000-0000-0000-000000000000}"/>
          </ac:spMkLst>
        </pc:spChg>
        <pc:grpChg chg="del">
          <ac:chgData name="Ala'a Saleh" userId="76bf4ff8cb72e99a" providerId="LiveId" clId="{B99557C0-48A8-4AE4-B4A8-1AB001380898}" dt="2024-12-09T06:11:17.011" v="1" actId="165"/>
          <ac:grpSpMkLst>
            <pc:docMk/>
            <pc:sldMk cId="0" sldId="263"/>
            <ac:grpSpMk id="6"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3298747"/>
            <a:ext cx="8015383" cy="3201849"/>
          </a:xfrm>
          <a:prstGeom prst="rect">
            <a:avLst/>
          </a:prstGeom>
        </p:spPr>
        <p:txBody>
          <a:bodyPr lIns="0" tIns="0" rIns="0" bIns="0" rtlCol="0" anchor="t">
            <a:spAutoFit/>
          </a:bodyPr>
          <a:lstStyle/>
          <a:p>
            <a:pPr algn="l">
              <a:lnSpc>
                <a:spcPts val="12819"/>
              </a:lnSpc>
              <a:spcBef>
                <a:spcPct val="0"/>
              </a:spcBef>
            </a:pPr>
            <a:r>
              <a:rPr lang="en-US" sz="9156">
                <a:solidFill>
                  <a:srgbClr val="051D40"/>
                </a:solidFill>
                <a:latin typeface="Open Sans Extra Bold"/>
                <a:ea typeface="Open Sans Extra Bold"/>
                <a:cs typeface="Open Sans Extra Bold"/>
                <a:sym typeface="Open Sans Extra Bold"/>
              </a:rPr>
              <a:t>Work Space Link websit</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Open Sans Extra Bold"/>
                  <a:ea typeface="Open Sans Extra Bold"/>
                  <a:cs typeface="Open Sans Extra Bold"/>
                  <a:sym typeface="Open Sans Extra Bold"/>
                </a:rPr>
                <a:t>O</a:t>
              </a: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6" name="TextBox 16"/>
          <p:cNvSpPr txBox="1"/>
          <p:nvPr/>
        </p:nvSpPr>
        <p:spPr>
          <a:xfrm>
            <a:off x="1391331" y="6631448"/>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By: Alaa Saleh Alenazi</a:t>
            </a:r>
          </a:p>
        </p:txBody>
      </p:sp>
      <p:grpSp>
        <p:nvGrpSpPr>
          <p:cNvPr id="17" name="Group 17"/>
          <p:cNvGrpSpPr>
            <a:grpSpLocks noChangeAspect="1"/>
          </p:cNvGrpSpPr>
          <p:nvPr/>
        </p:nvGrpSpPr>
        <p:grpSpPr>
          <a:xfrm>
            <a:off x="8990001" y="3143201"/>
            <a:ext cx="8269299" cy="4743170"/>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628" b="-3628"/>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869327" y="2571750"/>
            <a:ext cx="12549346" cy="5692041"/>
            <a:chOff x="0" y="0"/>
            <a:chExt cx="3305178" cy="1499138"/>
          </a:xfrm>
        </p:grpSpPr>
        <p:sp>
          <p:nvSpPr>
            <p:cNvPr id="7" name="Freeform 7"/>
            <p:cNvSpPr/>
            <p:nvPr/>
          </p:nvSpPr>
          <p:spPr>
            <a:xfrm>
              <a:off x="0" y="0"/>
              <a:ext cx="3305178" cy="1499138"/>
            </a:xfrm>
            <a:custGeom>
              <a:avLst/>
              <a:gdLst/>
              <a:ahLst/>
              <a:cxnLst/>
              <a:rect l="l" t="t" r="r" b="b"/>
              <a:pathLst>
                <a:path w="3305178" h="1499138">
                  <a:moveTo>
                    <a:pt x="0" y="0"/>
                  </a:moveTo>
                  <a:lnTo>
                    <a:pt x="3305178" y="0"/>
                  </a:lnTo>
                  <a:lnTo>
                    <a:pt x="3305178" y="1499138"/>
                  </a:lnTo>
                  <a:lnTo>
                    <a:pt x="0" y="1499138"/>
                  </a:lnTo>
                  <a:close/>
                </a:path>
              </a:pathLst>
            </a:custGeom>
            <a:solidFill>
              <a:srgbClr val="145DA0"/>
            </a:solidFill>
            <a:ln cap="sq">
              <a:noFill/>
              <a:prstDash val="solid"/>
              <a:miter/>
            </a:ln>
          </p:spPr>
        </p:sp>
        <p:sp>
          <p:nvSpPr>
            <p:cNvPr id="8" name="TextBox 8"/>
            <p:cNvSpPr txBox="1"/>
            <p:nvPr/>
          </p:nvSpPr>
          <p:spPr>
            <a:xfrm>
              <a:off x="0" y="-38100"/>
              <a:ext cx="3305178" cy="15372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5516307" y="2874185"/>
            <a:ext cx="7067169" cy="992039"/>
          </a:xfrm>
          <a:prstGeom prst="rect">
            <a:avLst/>
          </a:prstGeom>
        </p:spPr>
        <p:txBody>
          <a:bodyPr lIns="0" tIns="0" rIns="0" bIns="0" rtlCol="0" anchor="t">
            <a:spAutoFit/>
          </a:bodyPr>
          <a:lstStyle/>
          <a:p>
            <a:pPr marL="0" lvl="0" indent="0" algn="ctr">
              <a:lnSpc>
                <a:spcPts val="8195"/>
              </a:lnSpc>
              <a:spcBef>
                <a:spcPct val="0"/>
              </a:spcBef>
            </a:pPr>
            <a:r>
              <a:rPr lang="en-US" sz="5854" dirty="0">
                <a:solidFill>
                  <a:srgbClr val="FDFDFD"/>
                </a:solidFill>
                <a:latin typeface="Open Sans Extra Bold"/>
                <a:ea typeface="Open Sans Extra Bold"/>
                <a:cs typeface="Open Sans Extra Bold"/>
                <a:sym typeface="Open Sans Extra Bold"/>
              </a:rPr>
              <a:t>Work Space Link</a:t>
            </a:r>
          </a:p>
        </p:txBody>
      </p:sp>
      <p:sp>
        <p:nvSpPr>
          <p:cNvPr id="10" name="TextBox 10"/>
          <p:cNvSpPr txBox="1"/>
          <p:nvPr/>
        </p:nvSpPr>
        <p:spPr>
          <a:xfrm>
            <a:off x="3896755" y="4236467"/>
            <a:ext cx="10494490" cy="3283614"/>
          </a:xfrm>
          <a:prstGeom prst="rect">
            <a:avLst/>
          </a:prstGeom>
        </p:spPr>
        <p:txBody>
          <a:bodyPr lIns="0" tIns="0" rIns="0" bIns="0" rtlCol="0" anchor="t">
            <a:spAutoFit/>
          </a:bodyPr>
          <a:lstStyle/>
          <a:p>
            <a:pPr algn="just">
              <a:lnSpc>
                <a:spcPts val="3288"/>
              </a:lnSpc>
              <a:spcBef>
                <a:spcPct val="0"/>
              </a:spcBef>
            </a:pPr>
            <a:r>
              <a:rPr lang="en-US" sz="2348" spc="-46">
                <a:solidFill>
                  <a:srgbClr val="FDFDFD"/>
                </a:solidFill>
                <a:latin typeface="Poppins"/>
                <a:ea typeface="Poppins"/>
                <a:cs typeface="Poppins"/>
                <a:sym typeface="Poppins"/>
              </a:rPr>
              <a:t>This website is an easy-to-use solution for students, freelancers, and teams to book workspaces that fit their needs. It offers options like fully-equipped offices, coworking spaces, or virtual meeting rooms with tools for collaboration, such as screen sharing. The platform provides flexible rental plans by the hour, day, or month, making it ideal for startups, small businesses, and students with different budgets. It also helps workspace owners and companies rent out their spaces easily, increasing their revenue and space utilization.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614313" y="1122782"/>
            <a:ext cx="6644987" cy="10556306"/>
            <a:chOff x="0" y="0"/>
            <a:chExt cx="625148" cy="993118"/>
          </a:xfrm>
        </p:grpSpPr>
        <p:sp>
          <p:nvSpPr>
            <p:cNvPr id="6" name="Freeform 6"/>
            <p:cNvSpPr/>
            <p:nvPr/>
          </p:nvSpPr>
          <p:spPr>
            <a:xfrm>
              <a:off x="0" y="0"/>
              <a:ext cx="625148" cy="993118"/>
            </a:xfrm>
            <a:custGeom>
              <a:avLst/>
              <a:gdLst/>
              <a:ahLst/>
              <a:cxnLst/>
              <a:rect l="l" t="t" r="r" b="b"/>
              <a:pathLst>
                <a:path w="625148" h="993118">
                  <a:moveTo>
                    <a:pt x="208495" y="19070"/>
                  </a:moveTo>
                  <a:cubicBezTo>
                    <a:pt x="240442" y="7556"/>
                    <a:pt x="276981" y="0"/>
                    <a:pt x="312742" y="0"/>
                  </a:cubicBezTo>
                  <a:cubicBezTo>
                    <a:pt x="348504" y="0"/>
                    <a:pt x="382916" y="6476"/>
                    <a:pt x="414628" y="17990"/>
                  </a:cubicBezTo>
                  <a:cubicBezTo>
                    <a:pt x="415304" y="18350"/>
                    <a:pt x="415978" y="18350"/>
                    <a:pt x="416653" y="18710"/>
                  </a:cubicBezTo>
                  <a:cubicBezTo>
                    <a:pt x="535745" y="64765"/>
                    <a:pt x="623461" y="186379"/>
                    <a:pt x="625148" y="332507"/>
                  </a:cubicBezTo>
                  <a:lnTo>
                    <a:pt x="625148" y="993118"/>
                  </a:lnTo>
                  <a:lnTo>
                    <a:pt x="0" y="993118"/>
                  </a:lnTo>
                  <a:lnTo>
                    <a:pt x="0" y="332998"/>
                  </a:lnTo>
                  <a:cubicBezTo>
                    <a:pt x="1687" y="185660"/>
                    <a:pt x="88054" y="64045"/>
                    <a:pt x="208495" y="19070"/>
                  </a:cubicBezTo>
                  <a:close/>
                </a:path>
              </a:pathLst>
            </a:custGeom>
            <a:solidFill>
              <a:srgbClr val="145DA0"/>
            </a:solidFill>
          </p:spPr>
        </p:sp>
        <p:sp>
          <p:nvSpPr>
            <p:cNvPr id="7" name="TextBox 7"/>
            <p:cNvSpPr txBox="1"/>
            <p:nvPr/>
          </p:nvSpPr>
          <p:spPr>
            <a:xfrm>
              <a:off x="0" y="88900"/>
              <a:ext cx="625148"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1055617" y="1459818"/>
            <a:ext cx="5762380" cy="5762380"/>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16555" r="-16555"/>
              </a:stretch>
            </a:blipFill>
          </p:spPr>
        </p:sp>
      </p:grpSp>
      <p:sp>
        <p:nvSpPr>
          <p:cNvPr id="11" name="TextBox 11"/>
          <p:cNvSpPr txBox="1"/>
          <p:nvPr/>
        </p:nvSpPr>
        <p:spPr>
          <a:xfrm>
            <a:off x="1518345" y="3767554"/>
            <a:ext cx="8414772" cy="2520315"/>
          </a:xfrm>
          <a:prstGeom prst="rect">
            <a:avLst/>
          </a:prstGeom>
        </p:spPr>
        <p:txBody>
          <a:bodyPr lIns="0" tIns="0" rIns="0" bIns="0" rtlCol="0" anchor="t">
            <a:spAutoFit/>
          </a:bodyPr>
          <a:lstStyle/>
          <a:p>
            <a:pPr marL="518160" lvl="1" indent="-259080" algn="l">
              <a:lnSpc>
                <a:spcPts val="3359"/>
              </a:lnSpc>
              <a:buFont typeface="Arial"/>
              <a:buChar char="•"/>
            </a:pPr>
            <a:r>
              <a:rPr lang="en-US" sz="2400" spc="-48">
                <a:solidFill>
                  <a:srgbClr val="051D40"/>
                </a:solidFill>
                <a:latin typeface="Poppins"/>
                <a:ea typeface="Poppins"/>
                <a:cs typeface="Poppins"/>
                <a:sym typeface="Poppins"/>
              </a:rPr>
              <a:t>Book physical workspaces like shared offices and private rooms.</a:t>
            </a:r>
          </a:p>
          <a:p>
            <a:pPr marL="518160" lvl="1" indent="-259080" algn="l">
              <a:lnSpc>
                <a:spcPts val="3359"/>
              </a:lnSpc>
              <a:buFont typeface="Arial"/>
              <a:buChar char="•"/>
            </a:pPr>
            <a:r>
              <a:rPr lang="en-US" sz="2400" spc="-48">
                <a:solidFill>
                  <a:srgbClr val="051D40"/>
                </a:solidFill>
                <a:latin typeface="Poppins"/>
                <a:ea typeface="Poppins"/>
                <a:cs typeface="Poppins"/>
                <a:sym typeface="Poppins"/>
              </a:rPr>
              <a:t> Access virtual meeting spaces equipped with collaboration tools.</a:t>
            </a:r>
          </a:p>
          <a:p>
            <a:pPr marL="518160" lvl="1" indent="-259080" algn="l">
              <a:lnSpc>
                <a:spcPts val="3359"/>
              </a:lnSpc>
              <a:buFont typeface="Arial"/>
              <a:buChar char="•"/>
            </a:pPr>
            <a:r>
              <a:rPr lang="en-US" sz="2400" spc="-48">
                <a:solidFill>
                  <a:srgbClr val="051D40"/>
                </a:solidFill>
                <a:latin typeface="Poppins"/>
                <a:ea typeface="Poppins"/>
                <a:cs typeface="Poppins"/>
                <a:sym typeface="Poppins"/>
              </a:rPr>
              <a:t> Utilize flexible rental options tailored to studying, projects, networking, or business needs.</a:t>
            </a:r>
          </a:p>
        </p:txBody>
      </p:sp>
      <p:sp>
        <p:nvSpPr>
          <p:cNvPr id="12" name="TextBox 12"/>
          <p:cNvSpPr txBox="1"/>
          <p:nvPr/>
        </p:nvSpPr>
        <p:spPr>
          <a:xfrm>
            <a:off x="2569160" y="1374093"/>
            <a:ext cx="4155745"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The users </a:t>
            </a:r>
          </a:p>
        </p:txBody>
      </p:sp>
      <p:sp>
        <p:nvSpPr>
          <p:cNvPr id="13" name="TextBox 13"/>
          <p:cNvSpPr txBox="1"/>
          <p:nvPr/>
        </p:nvSpPr>
        <p:spPr>
          <a:xfrm>
            <a:off x="1518345" y="7414515"/>
            <a:ext cx="8414772" cy="1263015"/>
          </a:xfrm>
          <a:prstGeom prst="rect">
            <a:avLst/>
          </a:prstGeom>
        </p:spPr>
        <p:txBody>
          <a:bodyPr lIns="0" tIns="0" rIns="0" bIns="0" rtlCol="0" anchor="t">
            <a:spAutoFit/>
          </a:bodyPr>
          <a:lstStyle/>
          <a:p>
            <a:pPr marL="0" lvl="0" indent="0" algn="l">
              <a:lnSpc>
                <a:spcPts val="3359"/>
              </a:lnSpc>
              <a:spcBef>
                <a:spcPct val="0"/>
              </a:spcBef>
            </a:pPr>
            <a:r>
              <a:rPr lang="en-US" sz="2399" spc="-47">
                <a:solidFill>
                  <a:srgbClr val="051D40"/>
                </a:solidFill>
                <a:latin typeface="Poppins"/>
                <a:ea typeface="Poppins"/>
                <a:cs typeface="Poppins"/>
                <a:sym typeface="Poppins"/>
              </a:rPr>
              <a:t>List and rent out their workspaces, meeting rooms, or virtual spaces to generate income and increase space utilization.</a:t>
            </a:r>
          </a:p>
        </p:txBody>
      </p:sp>
      <p:sp>
        <p:nvSpPr>
          <p:cNvPr id="14" name="TextBox 14"/>
          <p:cNvSpPr txBox="1"/>
          <p:nvPr/>
        </p:nvSpPr>
        <p:spPr>
          <a:xfrm>
            <a:off x="1518345" y="2517083"/>
            <a:ext cx="9095968" cy="976630"/>
          </a:xfrm>
          <a:prstGeom prst="rect">
            <a:avLst/>
          </a:prstGeom>
        </p:spPr>
        <p:txBody>
          <a:bodyPr lIns="0" tIns="0" rIns="0" bIns="0" rtlCol="0" anchor="t">
            <a:spAutoFit/>
          </a:bodyPr>
          <a:lstStyle/>
          <a:p>
            <a:pPr algn="l">
              <a:lnSpc>
                <a:spcPts val="3919"/>
              </a:lnSpc>
            </a:pPr>
            <a:r>
              <a:rPr lang="en-US" sz="2799">
                <a:solidFill>
                  <a:srgbClr val="051D40"/>
                </a:solidFill>
                <a:latin typeface="Open Sans Extra Bold"/>
                <a:ea typeface="Open Sans Extra Bold"/>
                <a:cs typeface="Open Sans Extra Bold"/>
                <a:sym typeface="Open Sans Extra Bold"/>
              </a:rPr>
              <a:t> (student - freelancers and teams - startups and small businesses) :</a:t>
            </a:r>
          </a:p>
        </p:txBody>
      </p:sp>
      <p:sp>
        <p:nvSpPr>
          <p:cNvPr id="15" name="TextBox 15"/>
          <p:cNvSpPr txBox="1"/>
          <p:nvPr/>
        </p:nvSpPr>
        <p:spPr>
          <a:xfrm>
            <a:off x="1518345" y="6571235"/>
            <a:ext cx="8721258" cy="481330"/>
          </a:xfrm>
          <a:prstGeom prst="rect">
            <a:avLst/>
          </a:prstGeom>
        </p:spPr>
        <p:txBody>
          <a:bodyPr lIns="0" tIns="0" rIns="0" bIns="0" rtlCol="0" anchor="t">
            <a:spAutoFit/>
          </a:bodyPr>
          <a:lstStyle/>
          <a:p>
            <a:pPr algn="l">
              <a:lnSpc>
                <a:spcPts val="3919"/>
              </a:lnSpc>
            </a:pPr>
            <a:r>
              <a:rPr lang="en-US" sz="2799">
                <a:solidFill>
                  <a:srgbClr val="051D40"/>
                </a:solidFill>
                <a:latin typeface="Open Sans Extra Bold"/>
                <a:ea typeface="Open Sans Extra Bold"/>
                <a:cs typeface="Open Sans Extra Bold"/>
                <a:sym typeface="Open Sans Extra Bold"/>
              </a:rPr>
              <a:t>Company Owners: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882991" y="-1416977"/>
            <a:ext cx="13120954" cy="131209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066480" y="-856447"/>
            <a:ext cx="9794404" cy="11999895"/>
            <a:chOff x="0" y="0"/>
            <a:chExt cx="663413" cy="812800"/>
          </a:xfrm>
        </p:grpSpPr>
        <p:sp>
          <p:nvSpPr>
            <p:cNvPr id="6" name="Freeform 6"/>
            <p:cNvSpPr/>
            <p:nvPr/>
          </p:nvSpPr>
          <p:spPr>
            <a:xfrm>
              <a:off x="0" y="0"/>
              <a:ext cx="663413" cy="812800"/>
            </a:xfrm>
            <a:custGeom>
              <a:avLst/>
              <a:gdLst/>
              <a:ahLst/>
              <a:cxnLst/>
              <a:rect l="l" t="t" r="r" b="b"/>
              <a:pathLst>
                <a:path w="663413" h="812800">
                  <a:moveTo>
                    <a:pt x="331707" y="0"/>
                  </a:moveTo>
                  <a:cubicBezTo>
                    <a:pt x="148510" y="0"/>
                    <a:pt x="0" y="181951"/>
                    <a:pt x="0" y="406400"/>
                  </a:cubicBezTo>
                  <a:cubicBezTo>
                    <a:pt x="0" y="630849"/>
                    <a:pt x="148510" y="812800"/>
                    <a:pt x="331707" y="812800"/>
                  </a:cubicBezTo>
                  <a:cubicBezTo>
                    <a:pt x="514903" y="812800"/>
                    <a:pt x="663413" y="630849"/>
                    <a:pt x="663413" y="406400"/>
                  </a:cubicBezTo>
                  <a:cubicBezTo>
                    <a:pt x="663413" y="181951"/>
                    <a:pt x="514903" y="0"/>
                    <a:pt x="331707" y="0"/>
                  </a:cubicBezTo>
                  <a:close/>
                </a:path>
              </a:pathLst>
            </a:custGeom>
            <a:solidFill>
              <a:srgbClr val="145DA0"/>
            </a:solidFill>
          </p:spPr>
        </p:sp>
        <p:sp>
          <p:nvSpPr>
            <p:cNvPr id="7" name="TextBox 7"/>
            <p:cNvSpPr txBox="1"/>
            <p:nvPr/>
          </p:nvSpPr>
          <p:spPr>
            <a:xfrm>
              <a:off x="62195" y="38100"/>
              <a:ext cx="539023"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128061" y="4237466"/>
            <a:ext cx="5215397" cy="692841"/>
          </a:xfrm>
          <a:prstGeom prst="rect">
            <a:avLst/>
          </a:prstGeom>
        </p:spPr>
        <p:txBody>
          <a:bodyPr lIns="0" tIns="0" rIns="0" bIns="0" rtlCol="0" anchor="t">
            <a:spAutoFit/>
          </a:bodyPr>
          <a:lstStyle/>
          <a:p>
            <a:pPr marL="0" lvl="0" indent="0" algn="l">
              <a:lnSpc>
                <a:spcPts val="5664"/>
              </a:lnSpc>
              <a:spcBef>
                <a:spcPct val="0"/>
              </a:spcBef>
            </a:pPr>
            <a:r>
              <a:rPr lang="en-US" sz="4046" dirty="0">
                <a:solidFill>
                  <a:srgbClr val="FDFDFD"/>
                </a:solidFill>
                <a:latin typeface="Open Sans Extra Bold"/>
                <a:ea typeface="Open Sans Extra Bold"/>
                <a:cs typeface="Open Sans Extra Bold"/>
                <a:sym typeface="Open Sans Extra Bold"/>
              </a:rPr>
              <a:t>Model of website </a:t>
            </a:r>
          </a:p>
        </p:txBody>
      </p:sp>
      <p:sp>
        <p:nvSpPr>
          <p:cNvPr id="9" name="Freeform 9"/>
          <p:cNvSpPr/>
          <p:nvPr/>
        </p:nvSpPr>
        <p:spPr>
          <a:xfrm>
            <a:off x="5591103" y="799254"/>
            <a:ext cx="1231164" cy="1231164"/>
          </a:xfrm>
          <a:custGeom>
            <a:avLst/>
            <a:gdLst/>
            <a:ahLst/>
            <a:cxnLst/>
            <a:rect l="l" t="t" r="r" b="b"/>
            <a:pathLst>
              <a:path w="1231164" h="1231164">
                <a:moveTo>
                  <a:pt x="0" y="0"/>
                </a:moveTo>
                <a:lnTo>
                  <a:pt x="1231164" y="0"/>
                </a:lnTo>
                <a:lnTo>
                  <a:pt x="1231164" y="1231164"/>
                </a:lnTo>
                <a:lnTo>
                  <a:pt x="0" y="12311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8168539" y="1055687"/>
            <a:ext cx="7556596" cy="637187"/>
          </a:xfrm>
          <a:prstGeom prst="rect">
            <a:avLst/>
          </a:prstGeom>
        </p:spPr>
        <p:txBody>
          <a:bodyPr lIns="0" tIns="0" rIns="0" bIns="0" rtlCol="0" anchor="t">
            <a:spAutoFit/>
          </a:bodyPr>
          <a:lstStyle/>
          <a:p>
            <a:pPr algn="l">
              <a:lnSpc>
                <a:spcPts val="2520"/>
              </a:lnSpc>
            </a:pPr>
            <a:r>
              <a:rPr lang="en-US" sz="1800" spc="-36">
                <a:solidFill>
                  <a:srgbClr val="145DA0"/>
                </a:solidFill>
                <a:latin typeface="Poppins"/>
                <a:ea typeface="Poppins"/>
                <a:cs typeface="Poppins"/>
                <a:sym typeface="Poppins"/>
              </a:rPr>
              <a:t>Manages user roles and permissions for booking and workspace management.</a:t>
            </a:r>
          </a:p>
        </p:txBody>
      </p:sp>
      <p:sp>
        <p:nvSpPr>
          <p:cNvPr id="11" name="TextBox 11"/>
          <p:cNvSpPr txBox="1"/>
          <p:nvPr/>
        </p:nvSpPr>
        <p:spPr>
          <a:xfrm>
            <a:off x="5716495" y="1022639"/>
            <a:ext cx="980380" cy="693757"/>
          </a:xfrm>
          <a:prstGeom prst="rect">
            <a:avLst/>
          </a:prstGeom>
        </p:spPr>
        <p:txBody>
          <a:bodyPr lIns="0" tIns="0" rIns="0" bIns="0" rtlCol="0" anchor="t">
            <a:spAutoFit/>
          </a:bodyPr>
          <a:lstStyle/>
          <a:p>
            <a:pPr marL="0" lvl="0" indent="0" algn="ctr">
              <a:lnSpc>
                <a:spcPts val="5789"/>
              </a:lnSpc>
              <a:spcBef>
                <a:spcPct val="0"/>
              </a:spcBef>
            </a:pPr>
            <a:r>
              <a:rPr lang="en-US" sz="4135">
                <a:solidFill>
                  <a:srgbClr val="FDFDFD"/>
                </a:solidFill>
                <a:latin typeface="Open Sans Extra Bold"/>
                <a:ea typeface="Open Sans Extra Bold"/>
                <a:cs typeface="Open Sans Extra Bold"/>
                <a:sym typeface="Open Sans Extra Bold"/>
              </a:rPr>
              <a:t>01</a:t>
            </a:r>
          </a:p>
        </p:txBody>
      </p:sp>
      <p:sp>
        <p:nvSpPr>
          <p:cNvPr id="12" name="Freeform 12"/>
          <p:cNvSpPr/>
          <p:nvPr/>
        </p:nvSpPr>
        <p:spPr>
          <a:xfrm>
            <a:off x="6081293" y="2144042"/>
            <a:ext cx="1231164" cy="1231164"/>
          </a:xfrm>
          <a:custGeom>
            <a:avLst/>
            <a:gdLst/>
            <a:ahLst/>
            <a:cxnLst/>
            <a:rect l="l" t="t" r="r" b="b"/>
            <a:pathLst>
              <a:path w="1231164" h="1231164">
                <a:moveTo>
                  <a:pt x="0" y="0"/>
                </a:moveTo>
                <a:lnTo>
                  <a:pt x="1231164" y="0"/>
                </a:lnTo>
                <a:lnTo>
                  <a:pt x="1231164" y="1231164"/>
                </a:lnTo>
                <a:lnTo>
                  <a:pt x="0" y="12311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3" name="TextBox 13"/>
          <p:cNvSpPr txBox="1"/>
          <p:nvPr/>
        </p:nvSpPr>
        <p:spPr>
          <a:xfrm>
            <a:off x="6206685" y="2379408"/>
            <a:ext cx="980380" cy="693757"/>
          </a:xfrm>
          <a:prstGeom prst="rect">
            <a:avLst/>
          </a:prstGeom>
        </p:spPr>
        <p:txBody>
          <a:bodyPr lIns="0" tIns="0" rIns="0" bIns="0" rtlCol="0" anchor="t">
            <a:spAutoFit/>
          </a:bodyPr>
          <a:lstStyle/>
          <a:p>
            <a:pPr marL="0" lvl="0" indent="0" algn="ctr">
              <a:lnSpc>
                <a:spcPts val="5789"/>
              </a:lnSpc>
              <a:spcBef>
                <a:spcPct val="0"/>
              </a:spcBef>
            </a:pPr>
            <a:r>
              <a:rPr lang="en-US" sz="4135">
                <a:solidFill>
                  <a:srgbClr val="FDFDFD"/>
                </a:solidFill>
                <a:latin typeface="Open Sans Extra Bold"/>
                <a:ea typeface="Open Sans Extra Bold"/>
                <a:cs typeface="Open Sans Extra Bold"/>
                <a:sym typeface="Open Sans Extra Bold"/>
              </a:rPr>
              <a:t>02</a:t>
            </a:r>
          </a:p>
        </p:txBody>
      </p:sp>
      <p:sp>
        <p:nvSpPr>
          <p:cNvPr id="14" name="Freeform 14"/>
          <p:cNvSpPr/>
          <p:nvPr/>
        </p:nvSpPr>
        <p:spPr>
          <a:xfrm>
            <a:off x="6616262" y="3582120"/>
            <a:ext cx="1231164" cy="1231164"/>
          </a:xfrm>
          <a:custGeom>
            <a:avLst/>
            <a:gdLst/>
            <a:ahLst/>
            <a:cxnLst/>
            <a:rect l="l" t="t" r="r" b="b"/>
            <a:pathLst>
              <a:path w="1231164" h="1231164">
                <a:moveTo>
                  <a:pt x="0" y="0"/>
                </a:moveTo>
                <a:lnTo>
                  <a:pt x="1231164" y="0"/>
                </a:lnTo>
                <a:lnTo>
                  <a:pt x="1231164" y="1231164"/>
                </a:lnTo>
                <a:lnTo>
                  <a:pt x="0" y="12311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5" name="TextBox 15"/>
          <p:cNvSpPr txBox="1"/>
          <p:nvPr/>
        </p:nvSpPr>
        <p:spPr>
          <a:xfrm>
            <a:off x="6741654" y="3817486"/>
            <a:ext cx="980380" cy="693757"/>
          </a:xfrm>
          <a:prstGeom prst="rect">
            <a:avLst/>
          </a:prstGeom>
        </p:spPr>
        <p:txBody>
          <a:bodyPr lIns="0" tIns="0" rIns="0" bIns="0" rtlCol="0" anchor="t">
            <a:spAutoFit/>
          </a:bodyPr>
          <a:lstStyle/>
          <a:p>
            <a:pPr marL="0" lvl="0" indent="0" algn="ctr">
              <a:lnSpc>
                <a:spcPts val="5789"/>
              </a:lnSpc>
              <a:spcBef>
                <a:spcPct val="0"/>
              </a:spcBef>
            </a:pPr>
            <a:r>
              <a:rPr lang="en-US" sz="4135">
                <a:solidFill>
                  <a:srgbClr val="FDFDFD"/>
                </a:solidFill>
                <a:latin typeface="Open Sans Extra Bold"/>
                <a:ea typeface="Open Sans Extra Bold"/>
                <a:cs typeface="Open Sans Extra Bold"/>
                <a:sym typeface="Open Sans Extra Bold"/>
              </a:rPr>
              <a:t>03</a:t>
            </a:r>
          </a:p>
        </p:txBody>
      </p:sp>
      <p:sp>
        <p:nvSpPr>
          <p:cNvPr id="16" name="Freeform 16"/>
          <p:cNvSpPr/>
          <p:nvPr/>
        </p:nvSpPr>
        <p:spPr>
          <a:xfrm>
            <a:off x="6490870" y="6638141"/>
            <a:ext cx="1231164" cy="1231164"/>
          </a:xfrm>
          <a:custGeom>
            <a:avLst/>
            <a:gdLst/>
            <a:ahLst/>
            <a:cxnLst/>
            <a:rect l="l" t="t" r="r" b="b"/>
            <a:pathLst>
              <a:path w="1231164" h="1231164">
                <a:moveTo>
                  <a:pt x="0" y="0"/>
                </a:moveTo>
                <a:lnTo>
                  <a:pt x="1231164" y="0"/>
                </a:lnTo>
                <a:lnTo>
                  <a:pt x="1231164" y="1231164"/>
                </a:lnTo>
                <a:lnTo>
                  <a:pt x="0" y="12311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TextBox 17"/>
          <p:cNvSpPr txBox="1"/>
          <p:nvPr/>
        </p:nvSpPr>
        <p:spPr>
          <a:xfrm>
            <a:off x="6616262" y="6873507"/>
            <a:ext cx="980380" cy="693757"/>
          </a:xfrm>
          <a:prstGeom prst="rect">
            <a:avLst/>
          </a:prstGeom>
        </p:spPr>
        <p:txBody>
          <a:bodyPr lIns="0" tIns="0" rIns="0" bIns="0" rtlCol="0" anchor="t">
            <a:spAutoFit/>
          </a:bodyPr>
          <a:lstStyle/>
          <a:p>
            <a:pPr marL="0" lvl="0" indent="0" algn="ctr">
              <a:lnSpc>
                <a:spcPts val="5789"/>
              </a:lnSpc>
              <a:spcBef>
                <a:spcPct val="0"/>
              </a:spcBef>
            </a:pPr>
            <a:r>
              <a:rPr lang="en-US" sz="4135">
                <a:solidFill>
                  <a:srgbClr val="FDFDFD"/>
                </a:solidFill>
                <a:latin typeface="Open Sans Extra Bold"/>
                <a:ea typeface="Open Sans Extra Bold"/>
                <a:cs typeface="Open Sans Extra Bold"/>
                <a:sym typeface="Open Sans Extra Bold"/>
              </a:rPr>
              <a:t>05</a:t>
            </a:r>
          </a:p>
        </p:txBody>
      </p:sp>
      <p:grpSp>
        <p:nvGrpSpPr>
          <p:cNvPr id="18" name="Group 18"/>
          <p:cNvGrpSpPr/>
          <p:nvPr/>
        </p:nvGrpSpPr>
        <p:grpSpPr>
          <a:xfrm>
            <a:off x="5005896" y="1320618"/>
            <a:ext cx="322956" cy="32295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5699307" y="2725240"/>
            <a:ext cx="322956" cy="32295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5268148" y="8273345"/>
            <a:ext cx="322956" cy="32295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6022263" y="4036224"/>
            <a:ext cx="322956" cy="32295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0" name="Freeform 30"/>
          <p:cNvSpPr/>
          <p:nvPr/>
        </p:nvSpPr>
        <p:spPr>
          <a:xfrm>
            <a:off x="6748001" y="5143500"/>
            <a:ext cx="1231164" cy="1231164"/>
          </a:xfrm>
          <a:custGeom>
            <a:avLst/>
            <a:gdLst/>
            <a:ahLst/>
            <a:cxnLst/>
            <a:rect l="l" t="t" r="r" b="b"/>
            <a:pathLst>
              <a:path w="1231164" h="1231164">
                <a:moveTo>
                  <a:pt x="0" y="0"/>
                </a:moveTo>
                <a:lnTo>
                  <a:pt x="1231164" y="0"/>
                </a:lnTo>
                <a:lnTo>
                  <a:pt x="1231164" y="1231164"/>
                </a:lnTo>
                <a:lnTo>
                  <a:pt x="0" y="12311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1" name="TextBox 31"/>
          <p:cNvSpPr txBox="1"/>
          <p:nvPr/>
        </p:nvSpPr>
        <p:spPr>
          <a:xfrm>
            <a:off x="6873393" y="5378866"/>
            <a:ext cx="980380" cy="693757"/>
          </a:xfrm>
          <a:prstGeom prst="rect">
            <a:avLst/>
          </a:prstGeom>
        </p:spPr>
        <p:txBody>
          <a:bodyPr lIns="0" tIns="0" rIns="0" bIns="0" rtlCol="0" anchor="t">
            <a:spAutoFit/>
          </a:bodyPr>
          <a:lstStyle/>
          <a:p>
            <a:pPr marL="0" lvl="0" indent="0" algn="ctr">
              <a:lnSpc>
                <a:spcPts val="5789"/>
              </a:lnSpc>
              <a:spcBef>
                <a:spcPct val="0"/>
              </a:spcBef>
            </a:pPr>
            <a:r>
              <a:rPr lang="en-US" sz="4135">
                <a:solidFill>
                  <a:srgbClr val="FDFDFD"/>
                </a:solidFill>
                <a:latin typeface="Open Sans Extra Bold"/>
                <a:ea typeface="Open Sans Extra Bold"/>
                <a:cs typeface="Open Sans Extra Bold"/>
                <a:sym typeface="Open Sans Extra Bold"/>
              </a:rPr>
              <a:t>04</a:t>
            </a:r>
          </a:p>
        </p:txBody>
      </p:sp>
      <p:grpSp>
        <p:nvGrpSpPr>
          <p:cNvPr id="32" name="Group 32"/>
          <p:cNvGrpSpPr/>
          <p:nvPr/>
        </p:nvGrpSpPr>
        <p:grpSpPr>
          <a:xfrm>
            <a:off x="5758347" y="7078973"/>
            <a:ext cx="322956" cy="32295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4" name="TextBox 3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5" name="Group 35"/>
          <p:cNvGrpSpPr/>
          <p:nvPr/>
        </p:nvGrpSpPr>
        <p:grpSpPr>
          <a:xfrm>
            <a:off x="6103932" y="5597604"/>
            <a:ext cx="322956" cy="322956"/>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7" name="TextBox 3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8" name="Freeform 38"/>
          <p:cNvSpPr/>
          <p:nvPr/>
        </p:nvSpPr>
        <p:spPr>
          <a:xfrm>
            <a:off x="5735890" y="8132782"/>
            <a:ext cx="1231164" cy="1231164"/>
          </a:xfrm>
          <a:custGeom>
            <a:avLst/>
            <a:gdLst/>
            <a:ahLst/>
            <a:cxnLst/>
            <a:rect l="l" t="t" r="r" b="b"/>
            <a:pathLst>
              <a:path w="1231164" h="1231164">
                <a:moveTo>
                  <a:pt x="0" y="0"/>
                </a:moveTo>
                <a:lnTo>
                  <a:pt x="1231164" y="0"/>
                </a:lnTo>
                <a:lnTo>
                  <a:pt x="1231164" y="1231164"/>
                </a:lnTo>
                <a:lnTo>
                  <a:pt x="0" y="12311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9" name="TextBox 39"/>
          <p:cNvSpPr txBox="1"/>
          <p:nvPr/>
        </p:nvSpPr>
        <p:spPr>
          <a:xfrm>
            <a:off x="5861282" y="8368148"/>
            <a:ext cx="980380" cy="693757"/>
          </a:xfrm>
          <a:prstGeom prst="rect">
            <a:avLst/>
          </a:prstGeom>
        </p:spPr>
        <p:txBody>
          <a:bodyPr lIns="0" tIns="0" rIns="0" bIns="0" rtlCol="0" anchor="t">
            <a:spAutoFit/>
          </a:bodyPr>
          <a:lstStyle/>
          <a:p>
            <a:pPr marL="0" lvl="0" indent="0" algn="ctr">
              <a:lnSpc>
                <a:spcPts val="5789"/>
              </a:lnSpc>
              <a:spcBef>
                <a:spcPct val="0"/>
              </a:spcBef>
            </a:pPr>
            <a:r>
              <a:rPr lang="en-US" sz="4135">
                <a:solidFill>
                  <a:srgbClr val="FDFDFD"/>
                </a:solidFill>
                <a:latin typeface="Open Sans Extra Bold"/>
                <a:ea typeface="Open Sans Extra Bold"/>
                <a:cs typeface="Open Sans Extra Bold"/>
                <a:sym typeface="Open Sans Extra Bold"/>
              </a:rPr>
              <a:t>06</a:t>
            </a:r>
          </a:p>
        </p:txBody>
      </p:sp>
      <p:sp>
        <p:nvSpPr>
          <p:cNvPr id="40" name="TextBox 40"/>
          <p:cNvSpPr txBox="1"/>
          <p:nvPr/>
        </p:nvSpPr>
        <p:spPr>
          <a:xfrm>
            <a:off x="9949874" y="2378072"/>
            <a:ext cx="6489375" cy="637187"/>
          </a:xfrm>
          <a:prstGeom prst="rect">
            <a:avLst/>
          </a:prstGeom>
        </p:spPr>
        <p:txBody>
          <a:bodyPr lIns="0" tIns="0" rIns="0" bIns="0" rtlCol="0" anchor="t">
            <a:spAutoFit/>
          </a:bodyPr>
          <a:lstStyle/>
          <a:p>
            <a:pPr algn="l">
              <a:lnSpc>
                <a:spcPts val="2520"/>
              </a:lnSpc>
            </a:pPr>
            <a:r>
              <a:rPr lang="en-US" sz="1800" spc="-36">
                <a:solidFill>
                  <a:srgbClr val="145DA0"/>
                </a:solidFill>
                <a:latin typeface="Poppins"/>
                <a:ea typeface="Poppins"/>
                <a:cs typeface="Poppins"/>
                <a:sym typeface="Poppins"/>
              </a:rPr>
              <a:t>Represents workspace owners, managing listings and tracking revenue.</a:t>
            </a:r>
          </a:p>
        </p:txBody>
      </p:sp>
      <p:sp>
        <p:nvSpPr>
          <p:cNvPr id="41" name="TextBox 41"/>
          <p:cNvSpPr txBox="1"/>
          <p:nvPr/>
        </p:nvSpPr>
        <p:spPr>
          <a:xfrm>
            <a:off x="11005985" y="3850534"/>
            <a:ext cx="5461182" cy="637187"/>
          </a:xfrm>
          <a:prstGeom prst="rect">
            <a:avLst/>
          </a:prstGeom>
        </p:spPr>
        <p:txBody>
          <a:bodyPr lIns="0" tIns="0" rIns="0" bIns="0" rtlCol="0" anchor="t">
            <a:spAutoFit/>
          </a:bodyPr>
          <a:lstStyle/>
          <a:p>
            <a:pPr algn="l">
              <a:lnSpc>
                <a:spcPts val="2520"/>
              </a:lnSpc>
            </a:pPr>
            <a:r>
              <a:rPr lang="en-US" sz="1800" spc="-36">
                <a:solidFill>
                  <a:srgbClr val="145DA0"/>
                </a:solidFill>
                <a:latin typeface="Poppins"/>
                <a:ea typeface="Poppins"/>
                <a:cs typeface="Poppins"/>
                <a:sym typeface="Poppins"/>
              </a:rPr>
              <a:t>Defines bookable spaces with details like location, pricing, and amenities.</a:t>
            </a:r>
          </a:p>
        </p:txBody>
      </p:sp>
      <p:sp>
        <p:nvSpPr>
          <p:cNvPr id="42" name="TextBox 42"/>
          <p:cNvSpPr txBox="1"/>
          <p:nvPr/>
        </p:nvSpPr>
        <p:spPr>
          <a:xfrm>
            <a:off x="10620296" y="5411914"/>
            <a:ext cx="6232560" cy="637187"/>
          </a:xfrm>
          <a:prstGeom prst="rect">
            <a:avLst/>
          </a:prstGeom>
        </p:spPr>
        <p:txBody>
          <a:bodyPr lIns="0" tIns="0" rIns="0" bIns="0" rtlCol="0" anchor="t">
            <a:spAutoFit/>
          </a:bodyPr>
          <a:lstStyle/>
          <a:p>
            <a:pPr algn="l">
              <a:lnSpc>
                <a:spcPts val="2520"/>
              </a:lnSpc>
            </a:pPr>
            <a:r>
              <a:rPr lang="en-US" sz="1800" spc="-36">
                <a:solidFill>
                  <a:srgbClr val="145DA0"/>
                </a:solidFill>
                <a:latin typeface="Poppins"/>
                <a:ea typeface="Poppins"/>
                <a:cs typeface="Poppins"/>
                <a:sym typeface="Poppins"/>
              </a:rPr>
              <a:t>Manages time availability and prevents booking overlaps.</a:t>
            </a:r>
          </a:p>
        </p:txBody>
      </p:sp>
      <p:sp>
        <p:nvSpPr>
          <p:cNvPr id="43" name="TextBox 43"/>
          <p:cNvSpPr txBox="1"/>
          <p:nvPr/>
        </p:nvSpPr>
        <p:spPr>
          <a:xfrm>
            <a:off x="12404440" y="7054761"/>
            <a:ext cx="4034809" cy="637187"/>
          </a:xfrm>
          <a:prstGeom prst="rect">
            <a:avLst/>
          </a:prstGeom>
        </p:spPr>
        <p:txBody>
          <a:bodyPr lIns="0" tIns="0" rIns="0" bIns="0" rtlCol="0" anchor="t">
            <a:spAutoFit/>
          </a:bodyPr>
          <a:lstStyle/>
          <a:p>
            <a:pPr algn="l">
              <a:lnSpc>
                <a:spcPts val="2520"/>
              </a:lnSpc>
            </a:pPr>
            <a:r>
              <a:rPr lang="en-US" sz="1800" spc="-36">
                <a:solidFill>
                  <a:srgbClr val="145DA0"/>
                </a:solidFill>
                <a:latin typeface="Poppins"/>
                <a:ea typeface="Poppins"/>
                <a:cs typeface="Poppins"/>
                <a:sym typeface="Poppins"/>
              </a:rPr>
              <a:t>Tracks booking status, calculates pricing, and updates revenue.</a:t>
            </a:r>
          </a:p>
        </p:txBody>
      </p:sp>
      <p:sp>
        <p:nvSpPr>
          <p:cNvPr id="44" name="TextBox 44"/>
          <p:cNvSpPr txBox="1"/>
          <p:nvPr/>
        </p:nvSpPr>
        <p:spPr>
          <a:xfrm>
            <a:off x="9306047" y="8691214"/>
            <a:ext cx="5775260" cy="324308"/>
          </a:xfrm>
          <a:prstGeom prst="rect">
            <a:avLst/>
          </a:prstGeom>
        </p:spPr>
        <p:txBody>
          <a:bodyPr lIns="0" tIns="0" rIns="0" bIns="0" rtlCol="0" anchor="t">
            <a:spAutoFit/>
          </a:bodyPr>
          <a:lstStyle/>
          <a:p>
            <a:pPr algn="l">
              <a:lnSpc>
                <a:spcPts val="2520"/>
              </a:lnSpc>
            </a:pPr>
            <a:r>
              <a:rPr lang="en-US" sz="1800" spc="-36">
                <a:solidFill>
                  <a:srgbClr val="145DA0"/>
                </a:solidFill>
                <a:latin typeface="Poppins"/>
                <a:ea typeface="Poppins"/>
                <a:cs typeface="Poppins"/>
                <a:sym typeface="Poppins"/>
              </a:rPr>
              <a:t>Collects user feedback and ratings for workspaces.</a:t>
            </a:r>
          </a:p>
        </p:txBody>
      </p:sp>
      <p:sp>
        <p:nvSpPr>
          <p:cNvPr id="45" name="TextBox 45"/>
          <p:cNvSpPr txBox="1"/>
          <p:nvPr/>
        </p:nvSpPr>
        <p:spPr>
          <a:xfrm>
            <a:off x="6873393" y="937641"/>
            <a:ext cx="1426885" cy="689753"/>
          </a:xfrm>
          <a:prstGeom prst="rect">
            <a:avLst/>
          </a:prstGeom>
        </p:spPr>
        <p:txBody>
          <a:bodyPr lIns="0" tIns="0" rIns="0" bIns="0" rtlCol="0" anchor="t">
            <a:spAutoFit/>
          </a:bodyPr>
          <a:lstStyle/>
          <a:p>
            <a:pPr marL="0" lvl="0" indent="0" algn="l">
              <a:lnSpc>
                <a:spcPts val="5664"/>
              </a:lnSpc>
              <a:spcBef>
                <a:spcPct val="0"/>
              </a:spcBef>
            </a:pPr>
            <a:r>
              <a:rPr lang="en-US" sz="4046">
                <a:solidFill>
                  <a:srgbClr val="145DA0"/>
                </a:solidFill>
                <a:latin typeface="Open Sans Extra Bold"/>
                <a:ea typeface="Open Sans Extra Bold"/>
                <a:cs typeface="Open Sans Extra Bold"/>
                <a:sym typeface="Open Sans Extra Bold"/>
              </a:rPr>
              <a:t>user</a:t>
            </a:r>
          </a:p>
        </p:txBody>
      </p:sp>
      <p:sp>
        <p:nvSpPr>
          <p:cNvPr id="46" name="TextBox 46"/>
          <p:cNvSpPr txBox="1"/>
          <p:nvPr/>
        </p:nvSpPr>
        <p:spPr>
          <a:xfrm>
            <a:off x="7370093" y="2316011"/>
            <a:ext cx="5215397" cy="689753"/>
          </a:xfrm>
          <a:prstGeom prst="rect">
            <a:avLst/>
          </a:prstGeom>
        </p:spPr>
        <p:txBody>
          <a:bodyPr lIns="0" tIns="0" rIns="0" bIns="0" rtlCol="0" anchor="t">
            <a:spAutoFit/>
          </a:bodyPr>
          <a:lstStyle/>
          <a:p>
            <a:pPr marL="0" lvl="0" indent="0" algn="l">
              <a:lnSpc>
                <a:spcPts val="5664"/>
              </a:lnSpc>
              <a:spcBef>
                <a:spcPct val="0"/>
              </a:spcBef>
            </a:pPr>
            <a:r>
              <a:rPr lang="en-US" sz="4046">
                <a:solidFill>
                  <a:srgbClr val="145DA0"/>
                </a:solidFill>
                <a:latin typeface="Open Sans Extra Bold"/>
                <a:ea typeface="Open Sans Extra Bold"/>
                <a:cs typeface="Open Sans Extra Bold"/>
                <a:sym typeface="Open Sans Extra Bold"/>
              </a:rPr>
              <a:t>company</a:t>
            </a:r>
          </a:p>
        </p:txBody>
      </p:sp>
      <p:sp>
        <p:nvSpPr>
          <p:cNvPr id="47" name="TextBox 47"/>
          <p:cNvSpPr txBox="1"/>
          <p:nvPr/>
        </p:nvSpPr>
        <p:spPr>
          <a:xfrm>
            <a:off x="7979165" y="3791814"/>
            <a:ext cx="3026820" cy="689753"/>
          </a:xfrm>
          <a:prstGeom prst="rect">
            <a:avLst/>
          </a:prstGeom>
        </p:spPr>
        <p:txBody>
          <a:bodyPr lIns="0" tIns="0" rIns="0" bIns="0" rtlCol="0" anchor="t">
            <a:spAutoFit/>
          </a:bodyPr>
          <a:lstStyle/>
          <a:p>
            <a:pPr marL="0" lvl="0" indent="0" algn="l">
              <a:lnSpc>
                <a:spcPts val="5664"/>
              </a:lnSpc>
              <a:spcBef>
                <a:spcPct val="0"/>
              </a:spcBef>
            </a:pPr>
            <a:r>
              <a:rPr lang="en-US" sz="4046">
                <a:solidFill>
                  <a:srgbClr val="145DA0"/>
                </a:solidFill>
                <a:latin typeface="Open Sans Extra Bold"/>
                <a:ea typeface="Open Sans Extra Bold"/>
                <a:cs typeface="Open Sans Extra Bold"/>
                <a:sym typeface="Open Sans Extra Bold"/>
              </a:rPr>
              <a:t>workspace</a:t>
            </a:r>
          </a:p>
        </p:txBody>
      </p:sp>
      <p:sp>
        <p:nvSpPr>
          <p:cNvPr id="48" name="TextBox 48"/>
          <p:cNvSpPr txBox="1"/>
          <p:nvPr/>
        </p:nvSpPr>
        <p:spPr>
          <a:xfrm>
            <a:off x="8168539" y="5382870"/>
            <a:ext cx="3026820" cy="689753"/>
          </a:xfrm>
          <a:prstGeom prst="rect">
            <a:avLst/>
          </a:prstGeom>
        </p:spPr>
        <p:txBody>
          <a:bodyPr lIns="0" tIns="0" rIns="0" bIns="0" rtlCol="0" anchor="t">
            <a:spAutoFit/>
          </a:bodyPr>
          <a:lstStyle/>
          <a:p>
            <a:pPr marL="0" lvl="0" indent="0" algn="l">
              <a:lnSpc>
                <a:spcPts val="5664"/>
              </a:lnSpc>
              <a:spcBef>
                <a:spcPct val="0"/>
              </a:spcBef>
            </a:pPr>
            <a:r>
              <a:rPr lang="en-US" sz="4046">
                <a:solidFill>
                  <a:srgbClr val="145DA0"/>
                </a:solidFill>
                <a:latin typeface="Open Sans Extra Bold"/>
                <a:ea typeface="Open Sans Extra Bold"/>
                <a:cs typeface="Open Sans Extra Bold"/>
                <a:sym typeface="Open Sans Extra Bold"/>
              </a:rPr>
              <a:t>TimeSlot</a:t>
            </a:r>
          </a:p>
        </p:txBody>
      </p:sp>
      <p:sp>
        <p:nvSpPr>
          <p:cNvPr id="49" name="TextBox 49"/>
          <p:cNvSpPr txBox="1"/>
          <p:nvPr/>
        </p:nvSpPr>
        <p:spPr>
          <a:xfrm>
            <a:off x="7919642" y="6951486"/>
            <a:ext cx="4800224" cy="689753"/>
          </a:xfrm>
          <a:prstGeom prst="rect">
            <a:avLst/>
          </a:prstGeom>
        </p:spPr>
        <p:txBody>
          <a:bodyPr lIns="0" tIns="0" rIns="0" bIns="0" rtlCol="0" anchor="t">
            <a:spAutoFit/>
          </a:bodyPr>
          <a:lstStyle/>
          <a:p>
            <a:pPr marL="0" lvl="0" indent="0" algn="l">
              <a:lnSpc>
                <a:spcPts val="5664"/>
              </a:lnSpc>
              <a:spcBef>
                <a:spcPct val="0"/>
              </a:spcBef>
            </a:pPr>
            <a:r>
              <a:rPr lang="en-US" sz="4046">
                <a:solidFill>
                  <a:srgbClr val="145DA0"/>
                </a:solidFill>
                <a:latin typeface="Open Sans Extra Bold"/>
                <a:ea typeface="Open Sans Extra Bold"/>
                <a:cs typeface="Open Sans Extra Bold"/>
                <a:sym typeface="Open Sans Extra Bold"/>
              </a:rPr>
              <a:t>BookingRequest</a:t>
            </a:r>
          </a:p>
        </p:txBody>
      </p:sp>
      <p:sp>
        <p:nvSpPr>
          <p:cNvPr id="50" name="TextBox 50"/>
          <p:cNvSpPr txBox="1"/>
          <p:nvPr/>
        </p:nvSpPr>
        <p:spPr>
          <a:xfrm>
            <a:off x="7115260" y="8443564"/>
            <a:ext cx="2190787" cy="689753"/>
          </a:xfrm>
          <a:prstGeom prst="rect">
            <a:avLst/>
          </a:prstGeom>
        </p:spPr>
        <p:txBody>
          <a:bodyPr lIns="0" tIns="0" rIns="0" bIns="0" rtlCol="0" anchor="t">
            <a:spAutoFit/>
          </a:bodyPr>
          <a:lstStyle/>
          <a:p>
            <a:pPr marL="0" lvl="0" indent="0" algn="l">
              <a:lnSpc>
                <a:spcPts val="5664"/>
              </a:lnSpc>
              <a:spcBef>
                <a:spcPct val="0"/>
              </a:spcBef>
            </a:pPr>
            <a:r>
              <a:rPr lang="en-US" sz="4046">
                <a:solidFill>
                  <a:srgbClr val="145DA0"/>
                </a:solidFill>
                <a:latin typeface="Open Sans Extra Bold"/>
                <a:ea typeface="Open Sans Extra Bold"/>
                <a:cs typeface="Open Sans Extra Bold"/>
                <a:sym typeface="Open Sans Extra Bold"/>
              </a:rPr>
              <a:t>Review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867766" y="339680"/>
            <a:ext cx="8957553"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Endpoint for user</a:t>
            </a:r>
          </a:p>
        </p:txBody>
      </p:sp>
      <p:sp>
        <p:nvSpPr>
          <p:cNvPr id="9" name="TextBox 9"/>
          <p:cNvSpPr txBox="1"/>
          <p:nvPr/>
        </p:nvSpPr>
        <p:spPr>
          <a:xfrm>
            <a:off x="1028700" y="1795589"/>
            <a:ext cx="14334232" cy="8806815"/>
          </a:xfrm>
          <a:prstGeom prst="rect">
            <a:avLst/>
          </a:prstGeom>
        </p:spPr>
        <p:txBody>
          <a:bodyPr lIns="0" tIns="0" rIns="0" bIns="0" rtlCol="0" anchor="t">
            <a:spAutoFit/>
          </a:bodyPr>
          <a:lstStyle/>
          <a:p>
            <a:pPr algn="l">
              <a:lnSpc>
                <a:spcPts val="3359"/>
              </a:lnSpc>
            </a:pPr>
            <a:r>
              <a:rPr lang="en-US" sz="2400" spc="-48">
                <a:solidFill>
                  <a:srgbClr val="051D40"/>
                </a:solidFill>
                <a:latin typeface="Poppins"/>
                <a:ea typeface="Poppins"/>
                <a:cs typeface="Poppins"/>
                <a:sym typeface="Poppins"/>
              </a:rPr>
              <a:t>1. Calculate Workspace Price</a:t>
            </a:r>
          </a:p>
          <a:p>
            <a:pPr algn="l">
              <a:lnSpc>
                <a:spcPts val="3359"/>
              </a:lnSpc>
            </a:pPr>
            <a:r>
              <a:rPr lang="en-US" sz="2400" spc="-48">
                <a:solidFill>
                  <a:srgbClr val="051D40"/>
                </a:solidFill>
                <a:latin typeface="Poppins"/>
                <a:ea typeface="Poppins"/>
                <a:cs typeface="Poppins"/>
                <a:sym typeface="Poppins"/>
              </a:rPr>
              <a:t>- Endpoint: /calculate-price/workspace/{workspaceId}/from-day/{from}/to-day/{to}</a:t>
            </a:r>
          </a:p>
          <a:p>
            <a:pPr algn="l">
              <a:lnSpc>
                <a:spcPts val="3359"/>
              </a:lnSpc>
            </a:pPr>
            <a:r>
              <a:rPr lang="en-US" sz="2400" spc="-48">
                <a:solidFill>
                  <a:srgbClr val="051D40"/>
                </a:solidFill>
                <a:latin typeface="Poppins"/>
                <a:ea typeface="Poppins"/>
                <a:cs typeface="Poppins"/>
                <a:sym typeface="Poppins"/>
              </a:rPr>
              <a:t>- Calculates the total price for a workspace booking based on specified start and end dates</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2. Get Workspaces by Type</a:t>
            </a:r>
          </a:p>
          <a:p>
            <a:pPr algn="l">
              <a:lnSpc>
                <a:spcPts val="3359"/>
              </a:lnSpc>
            </a:pPr>
            <a:r>
              <a:rPr lang="en-US" sz="2400" spc="-48">
                <a:solidFill>
                  <a:srgbClr val="051D40"/>
                </a:solidFill>
                <a:latin typeface="Poppins"/>
                <a:ea typeface="Poppins"/>
                <a:cs typeface="Poppins"/>
                <a:sym typeface="Poppins"/>
              </a:rPr>
              <a:t>- Endpoint: /all-same-type/{type}</a:t>
            </a:r>
          </a:p>
          <a:p>
            <a:pPr algn="l">
              <a:lnSpc>
                <a:spcPts val="3359"/>
              </a:lnSpc>
            </a:pPr>
            <a:r>
              <a:rPr lang="en-US" sz="2400" spc="-48">
                <a:solidFill>
                  <a:srgbClr val="051D40"/>
                </a:solidFill>
                <a:latin typeface="Poppins"/>
                <a:ea typeface="Poppins"/>
                <a:cs typeface="Poppins"/>
                <a:sym typeface="Poppins"/>
              </a:rPr>
              <a:t>- Retrieves all workspaces of a specific type (e.g., office, meeting room, etc.)</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3. Get Workspaces by Advantage</a:t>
            </a:r>
          </a:p>
          <a:p>
            <a:pPr algn="l">
              <a:lnSpc>
                <a:spcPts val="3359"/>
              </a:lnSpc>
            </a:pPr>
            <a:r>
              <a:rPr lang="en-US" sz="2400" spc="-48">
                <a:solidFill>
                  <a:srgbClr val="051D40"/>
                </a:solidFill>
                <a:latin typeface="Poppins"/>
                <a:ea typeface="Poppins"/>
                <a:cs typeface="Poppins"/>
                <a:sym typeface="Poppins"/>
              </a:rPr>
              <a:t>- Endpoint: /workspace-have/advantage/{advantage}</a:t>
            </a:r>
          </a:p>
          <a:p>
            <a:pPr algn="l">
              <a:lnSpc>
                <a:spcPts val="3359"/>
              </a:lnSpc>
            </a:pPr>
            <a:r>
              <a:rPr lang="en-US" sz="2400" spc="-48">
                <a:solidFill>
                  <a:srgbClr val="051D40"/>
                </a:solidFill>
                <a:latin typeface="Poppins"/>
                <a:ea typeface="Poppins"/>
                <a:cs typeface="Poppins"/>
                <a:sym typeface="Poppins"/>
              </a:rPr>
              <a:t>- Lists all workspaces that have a specific advantage or feature</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4. Add Booking Request</a:t>
            </a:r>
          </a:p>
          <a:p>
            <a:pPr algn="l">
              <a:lnSpc>
                <a:spcPts val="3359"/>
              </a:lnSpc>
            </a:pPr>
            <a:r>
              <a:rPr lang="en-US" sz="2400" spc="-48">
                <a:solidFill>
                  <a:srgbClr val="051D40"/>
                </a:solidFill>
                <a:latin typeface="Poppins"/>
                <a:ea typeface="Poppins"/>
                <a:cs typeface="Poppins"/>
                <a:sym typeface="Poppins"/>
              </a:rPr>
              <a:t>- Endpoint: /add</a:t>
            </a:r>
          </a:p>
          <a:p>
            <a:pPr algn="l">
              <a:lnSpc>
                <a:spcPts val="3359"/>
              </a:lnSpc>
            </a:pPr>
            <a:r>
              <a:rPr lang="en-US" sz="2400" spc="-48">
                <a:solidFill>
                  <a:srgbClr val="051D40"/>
                </a:solidFill>
                <a:latin typeface="Poppins"/>
                <a:ea typeface="Poppins"/>
                <a:cs typeface="Poppins"/>
                <a:sym typeface="Poppins"/>
              </a:rPr>
              <a:t>- Creates a new booking request with check time slot</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5. Update Booking Request</a:t>
            </a:r>
          </a:p>
          <a:p>
            <a:pPr algn="l">
              <a:lnSpc>
                <a:spcPts val="3359"/>
              </a:lnSpc>
            </a:pPr>
            <a:r>
              <a:rPr lang="en-US" sz="2400" spc="-48">
                <a:solidFill>
                  <a:srgbClr val="051D40"/>
                </a:solidFill>
                <a:latin typeface="Poppins"/>
                <a:ea typeface="Poppins"/>
                <a:cs typeface="Poppins"/>
                <a:sym typeface="Poppins"/>
              </a:rPr>
              <a:t>- Endpoint: /update/{id}</a:t>
            </a:r>
          </a:p>
          <a:p>
            <a:pPr algn="l">
              <a:lnSpc>
                <a:spcPts val="3359"/>
              </a:lnSpc>
            </a:pPr>
            <a:r>
              <a:rPr lang="en-US" sz="2400" spc="-48">
                <a:solidFill>
                  <a:srgbClr val="051D40"/>
                </a:solidFill>
                <a:latin typeface="Poppins"/>
                <a:ea typeface="Poppins"/>
                <a:cs typeface="Poppins"/>
                <a:sym typeface="Poppins"/>
              </a:rPr>
              <a:t>- Updates an existing booking request using its ID</a:t>
            </a:r>
          </a:p>
          <a:p>
            <a:pPr algn="l">
              <a:lnSpc>
                <a:spcPts val="3359"/>
              </a:lnSpc>
            </a:pPr>
            <a:endParaRPr lang="en-US" sz="2400" spc="-48">
              <a:solidFill>
                <a:srgbClr val="051D40"/>
              </a:solidFill>
              <a:latin typeface="Poppins"/>
              <a:ea typeface="Poppins"/>
              <a:cs typeface="Poppins"/>
              <a:sym typeface="Poppins"/>
            </a:endParaRPr>
          </a:p>
          <a:p>
            <a:pPr algn="l">
              <a:lnSpc>
                <a:spcPts val="3359"/>
              </a:lnSpc>
              <a:spcBef>
                <a:spcPct val="0"/>
              </a:spcBef>
            </a:pPr>
            <a:endParaRPr lang="en-US" sz="2400" spc="-48">
              <a:solidFill>
                <a:srgbClr val="051D40"/>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5277160"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867766" y="339680"/>
            <a:ext cx="8957553"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Endpoint for user</a:t>
            </a:r>
          </a:p>
        </p:txBody>
      </p:sp>
      <p:sp>
        <p:nvSpPr>
          <p:cNvPr id="9" name="TextBox 9"/>
          <p:cNvSpPr txBox="1"/>
          <p:nvPr/>
        </p:nvSpPr>
        <p:spPr>
          <a:xfrm>
            <a:off x="1028700" y="1776879"/>
            <a:ext cx="14883559" cy="8387715"/>
          </a:xfrm>
          <a:prstGeom prst="rect">
            <a:avLst/>
          </a:prstGeom>
        </p:spPr>
        <p:txBody>
          <a:bodyPr lIns="0" tIns="0" rIns="0" bIns="0" rtlCol="0" anchor="t">
            <a:spAutoFit/>
          </a:bodyPr>
          <a:lstStyle/>
          <a:p>
            <a:pPr algn="l">
              <a:lnSpc>
                <a:spcPts val="3359"/>
              </a:lnSpc>
            </a:pPr>
            <a:r>
              <a:rPr lang="en-US" sz="2400" spc="-48">
                <a:solidFill>
                  <a:srgbClr val="051D40"/>
                </a:solidFill>
                <a:latin typeface="Poppins"/>
                <a:ea typeface="Poppins"/>
                <a:cs typeface="Poppins"/>
                <a:sym typeface="Poppins"/>
              </a:rPr>
              <a:t>6. Get Available Time Slots</a:t>
            </a:r>
          </a:p>
          <a:p>
            <a:pPr algn="l">
              <a:lnSpc>
                <a:spcPts val="3359"/>
              </a:lnSpc>
            </a:pPr>
            <a:r>
              <a:rPr lang="en-US" sz="2400" spc="-48">
                <a:solidFill>
                  <a:srgbClr val="051D40"/>
                </a:solidFill>
                <a:latin typeface="Poppins"/>
                <a:ea typeface="Poppins"/>
                <a:cs typeface="Poppins"/>
                <a:sym typeface="Poppins"/>
              </a:rPr>
              <a:t>- Endpoint: /getAvailability/workspace/{workspaceId}</a:t>
            </a:r>
          </a:p>
          <a:p>
            <a:pPr algn="l">
              <a:lnSpc>
                <a:spcPts val="3359"/>
              </a:lnSpc>
            </a:pPr>
            <a:r>
              <a:rPr lang="en-US" sz="2400" spc="-48">
                <a:solidFill>
                  <a:srgbClr val="051D40"/>
                </a:solidFill>
                <a:latin typeface="Poppins"/>
                <a:ea typeface="Poppins"/>
                <a:cs typeface="Poppins"/>
                <a:sym typeface="Poppins"/>
              </a:rPr>
              <a:t>- Shows all available time slots for a specific workspace</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7. Cancel Booking</a:t>
            </a:r>
          </a:p>
          <a:p>
            <a:pPr algn="l">
              <a:lnSpc>
                <a:spcPts val="3359"/>
              </a:lnSpc>
            </a:pPr>
            <a:r>
              <a:rPr lang="en-US" sz="2400" spc="-48">
                <a:solidFill>
                  <a:srgbClr val="051D40"/>
                </a:solidFill>
                <a:latin typeface="Poppins"/>
                <a:ea typeface="Poppins"/>
                <a:cs typeface="Poppins"/>
                <a:sym typeface="Poppins"/>
              </a:rPr>
              <a:t>- Endpoint: /cancel-user-booking/{bookingId}</a:t>
            </a:r>
          </a:p>
          <a:p>
            <a:pPr algn="l">
              <a:lnSpc>
                <a:spcPts val="3359"/>
              </a:lnSpc>
            </a:pPr>
            <a:r>
              <a:rPr lang="en-US" sz="2400" spc="-48">
                <a:solidFill>
                  <a:srgbClr val="051D40"/>
                </a:solidFill>
                <a:latin typeface="Poppins"/>
                <a:ea typeface="Poppins"/>
                <a:cs typeface="Poppins"/>
                <a:sym typeface="Poppins"/>
              </a:rPr>
              <a:t>- Allows users to cancel their existing booking</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8. Check Booking Status</a:t>
            </a:r>
          </a:p>
          <a:p>
            <a:pPr algn="l">
              <a:lnSpc>
                <a:spcPts val="3359"/>
              </a:lnSpc>
            </a:pPr>
            <a:r>
              <a:rPr lang="en-US" sz="2400" spc="-48">
                <a:solidFill>
                  <a:srgbClr val="051D40"/>
                </a:solidFill>
                <a:latin typeface="Poppins"/>
                <a:ea typeface="Poppins"/>
                <a:cs typeface="Poppins"/>
                <a:sym typeface="Poppins"/>
              </a:rPr>
              <a:t>- Endpoint: /status-of-booking/{id}</a:t>
            </a:r>
          </a:p>
          <a:p>
            <a:pPr algn="l">
              <a:lnSpc>
                <a:spcPts val="3359"/>
              </a:lnSpc>
            </a:pPr>
            <a:r>
              <a:rPr lang="en-US" sz="2400" spc="-48">
                <a:solidFill>
                  <a:srgbClr val="051D40"/>
                </a:solidFill>
                <a:latin typeface="Poppins"/>
                <a:ea typeface="Poppins"/>
                <a:cs typeface="Poppins"/>
                <a:sym typeface="Poppins"/>
              </a:rPr>
              <a:t>- Retrieves and updates the status of a specific booking</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9. Get User Bookings by Status</a:t>
            </a:r>
          </a:p>
          <a:p>
            <a:pPr algn="l">
              <a:lnSpc>
                <a:spcPts val="3359"/>
              </a:lnSpc>
            </a:pPr>
            <a:r>
              <a:rPr lang="en-US" sz="2400" spc="-48">
                <a:solidFill>
                  <a:srgbClr val="051D40"/>
                </a:solidFill>
                <a:latin typeface="Poppins"/>
                <a:ea typeface="Poppins"/>
                <a:cs typeface="Poppins"/>
                <a:sym typeface="Poppins"/>
              </a:rPr>
              <a:t>- Endpoint: /list-booking-status/user/{id}/status/{status}</a:t>
            </a:r>
          </a:p>
          <a:p>
            <a:pPr algn="l">
              <a:lnSpc>
                <a:spcPts val="3359"/>
              </a:lnSpc>
            </a:pPr>
            <a:r>
              <a:rPr lang="en-US" sz="2400" spc="-48">
                <a:solidFill>
                  <a:srgbClr val="051D40"/>
                </a:solidFill>
                <a:latin typeface="Poppins"/>
                <a:ea typeface="Poppins"/>
                <a:cs typeface="Poppins"/>
                <a:sym typeface="Poppins"/>
              </a:rPr>
              <a:t>- Lists all booking requests for a specific user filtered by status</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10. Random Time Slot Booking</a:t>
            </a:r>
          </a:p>
          <a:p>
            <a:pPr algn="l">
              <a:lnSpc>
                <a:spcPts val="3359"/>
              </a:lnSpc>
            </a:pPr>
            <a:r>
              <a:rPr lang="en-US" sz="2400" spc="-48">
                <a:solidFill>
                  <a:srgbClr val="051D40"/>
                </a:solidFill>
                <a:latin typeface="Poppins"/>
                <a:ea typeface="Poppins"/>
                <a:cs typeface="Poppins"/>
                <a:sym typeface="Poppins"/>
              </a:rPr>
              <a:t>- Endpoint: /booking-available/user/{userid}/workspace/{workspaceid}</a:t>
            </a:r>
          </a:p>
          <a:p>
            <a:pPr algn="l">
              <a:lnSpc>
                <a:spcPts val="3359"/>
              </a:lnSpc>
            </a:pPr>
            <a:r>
              <a:rPr lang="en-US" sz="2400" spc="-48">
                <a:solidFill>
                  <a:srgbClr val="051D40"/>
                </a:solidFill>
                <a:latin typeface="Poppins"/>
                <a:ea typeface="Poppins"/>
                <a:cs typeface="Poppins"/>
                <a:sym typeface="Poppins"/>
              </a:rPr>
              <a:t>- Automatically books an available time slot for a workspace without manual time slot selection</a:t>
            </a:r>
          </a:p>
          <a:p>
            <a:pPr algn="l">
              <a:lnSpc>
                <a:spcPts val="3359"/>
              </a:lnSpc>
              <a:spcBef>
                <a:spcPct val="0"/>
              </a:spcBef>
            </a:pPr>
            <a:endParaRPr lang="en-US" sz="2400" spc="-48">
              <a:solidFill>
                <a:srgbClr val="051D4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5277160"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867766" y="339680"/>
            <a:ext cx="11746442"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Endpoint for company</a:t>
            </a:r>
          </a:p>
        </p:txBody>
      </p:sp>
      <p:sp>
        <p:nvSpPr>
          <p:cNvPr id="9" name="TextBox 9"/>
          <p:cNvSpPr txBox="1"/>
          <p:nvPr/>
        </p:nvSpPr>
        <p:spPr>
          <a:xfrm>
            <a:off x="1028700" y="2054639"/>
            <a:ext cx="14883559" cy="7130415"/>
          </a:xfrm>
          <a:prstGeom prst="rect">
            <a:avLst/>
          </a:prstGeom>
        </p:spPr>
        <p:txBody>
          <a:bodyPr lIns="0" tIns="0" rIns="0" bIns="0" rtlCol="0" anchor="t">
            <a:spAutoFit/>
          </a:bodyPr>
          <a:lstStyle/>
          <a:p>
            <a:pPr algn="l">
              <a:lnSpc>
                <a:spcPts val="3359"/>
              </a:lnSpc>
            </a:pPr>
            <a:r>
              <a:rPr lang="en-US" sz="2400" spc="-48">
                <a:solidFill>
                  <a:srgbClr val="051D40"/>
                </a:solidFill>
                <a:latin typeface="Poppins"/>
                <a:ea typeface="Poppins"/>
                <a:cs typeface="Poppins"/>
                <a:sym typeface="Poppins"/>
              </a:rPr>
              <a:t>1. Company Booking Decision</a:t>
            </a:r>
          </a:p>
          <a:p>
            <a:pPr algn="l">
              <a:lnSpc>
                <a:spcPts val="3359"/>
              </a:lnSpc>
            </a:pPr>
            <a:r>
              <a:rPr lang="en-US" sz="2400" spc="-48">
                <a:solidFill>
                  <a:srgbClr val="051D40"/>
                </a:solidFill>
                <a:latin typeface="Poppins"/>
                <a:ea typeface="Poppins"/>
                <a:cs typeface="Poppins"/>
                <a:sym typeface="Poppins"/>
              </a:rPr>
              <a:t>- Endpoint: /company/booking-id/{bookingId}/decision/{decision}</a:t>
            </a:r>
          </a:p>
          <a:p>
            <a:pPr algn="l">
              <a:lnSpc>
                <a:spcPts val="3359"/>
              </a:lnSpc>
            </a:pPr>
            <a:r>
              <a:rPr lang="en-US" sz="2400" spc="-48">
                <a:solidFill>
                  <a:srgbClr val="051D40"/>
                </a:solidFill>
                <a:latin typeface="Poppins"/>
                <a:ea typeface="Poppins"/>
                <a:cs typeface="Poppins"/>
                <a:sym typeface="Poppins"/>
              </a:rPr>
              <a:t>- Allows company to approve or reject booking requests</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2. Cancel Unapproved Bookings</a:t>
            </a:r>
          </a:p>
          <a:p>
            <a:pPr algn="l">
              <a:lnSpc>
                <a:spcPts val="3359"/>
              </a:lnSpc>
            </a:pPr>
            <a:r>
              <a:rPr lang="en-US" sz="2400" spc="-48">
                <a:solidFill>
                  <a:srgbClr val="051D40"/>
                </a:solidFill>
                <a:latin typeface="Poppins"/>
                <a:ea typeface="Poppins"/>
                <a:cs typeface="Poppins"/>
                <a:sym typeface="Poppins"/>
              </a:rPr>
              <a:t>- Endpoint: /cancel-unapproved/days/{days}</a:t>
            </a:r>
          </a:p>
          <a:p>
            <a:pPr algn="l">
              <a:lnSpc>
                <a:spcPts val="3359"/>
              </a:lnSpc>
            </a:pPr>
            <a:r>
              <a:rPr lang="en-US" sz="2400" spc="-48">
                <a:solidFill>
                  <a:srgbClr val="051D40"/>
                </a:solidFill>
                <a:latin typeface="Poppins"/>
                <a:ea typeface="Poppins"/>
                <a:cs typeface="Poppins"/>
                <a:sym typeface="Poppins"/>
              </a:rPr>
              <a:t>- Automatically cancels all unapproved bookings older than specified number of days</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3. Company Cancel User Booking</a:t>
            </a:r>
          </a:p>
          <a:p>
            <a:pPr algn="l">
              <a:lnSpc>
                <a:spcPts val="3359"/>
              </a:lnSpc>
            </a:pPr>
            <a:r>
              <a:rPr lang="en-US" sz="2400" spc="-48">
                <a:solidFill>
                  <a:srgbClr val="051D40"/>
                </a:solidFill>
                <a:latin typeface="Poppins"/>
                <a:ea typeface="Poppins"/>
                <a:cs typeface="Poppins"/>
                <a:sym typeface="Poppins"/>
              </a:rPr>
              <a:t>- Endpoint: /company-cancel-user/booking-id/{bookingid}/user-id/{userid}</a:t>
            </a:r>
          </a:p>
          <a:p>
            <a:pPr algn="l">
              <a:lnSpc>
                <a:spcPts val="3359"/>
              </a:lnSpc>
            </a:pPr>
            <a:r>
              <a:rPr lang="en-US" sz="2400" spc="-48">
                <a:solidFill>
                  <a:srgbClr val="051D40"/>
                </a:solidFill>
                <a:latin typeface="Poppins"/>
                <a:ea typeface="Poppins"/>
                <a:cs typeface="Poppins"/>
                <a:sym typeface="Poppins"/>
              </a:rPr>
              <a:t>- Allows company to cancel a specific user's booking (excluding completed bookings)</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4. Get Company Total Revenue</a:t>
            </a:r>
          </a:p>
          <a:p>
            <a:pPr algn="l">
              <a:lnSpc>
                <a:spcPts val="3359"/>
              </a:lnSpc>
            </a:pPr>
            <a:r>
              <a:rPr lang="en-US" sz="2400" spc="-48">
                <a:solidFill>
                  <a:srgbClr val="051D40"/>
                </a:solidFill>
                <a:latin typeface="Poppins"/>
                <a:ea typeface="Poppins"/>
                <a:cs typeface="Poppins"/>
                <a:sym typeface="Poppins"/>
              </a:rPr>
              <a:t>- Endpoint: /revenue-company/{id}</a:t>
            </a:r>
          </a:p>
          <a:p>
            <a:pPr algn="l">
              <a:lnSpc>
                <a:spcPts val="3359"/>
              </a:lnSpc>
            </a:pPr>
            <a:r>
              <a:rPr lang="en-US" sz="2400" spc="-48">
                <a:solidFill>
                  <a:srgbClr val="051D40"/>
                </a:solidFill>
                <a:latin typeface="Poppins"/>
                <a:ea typeface="Poppins"/>
                <a:cs typeface="Poppins"/>
                <a:sym typeface="Poppins"/>
              </a:rPr>
              <a:t>- Calculates the total revenue for a specific company</a:t>
            </a:r>
          </a:p>
          <a:p>
            <a:pPr algn="l">
              <a:lnSpc>
                <a:spcPts val="3359"/>
              </a:lnSpc>
            </a:pPr>
            <a:endParaRPr lang="en-US" sz="2400" spc="-48">
              <a:solidFill>
                <a:srgbClr val="051D40"/>
              </a:solidFill>
              <a:latin typeface="Poppins"/>
              <a:ea typeface="Poppins"/>
              <a:cs typeface="Poppins"/>
              <a:sym typeface="Poppins"/>
            </a:endParaRPr>
          </a:p>
          <a:p>
            <a:pPr algn="l">
              <a:lnSpc>
                <a:spcPts val="3359"/>
              </a:lnSpc>
              <a:spcBef>
                <a:spcPct val="0"/>
              </a:spcBef>
            </a:pPr>
            <a:endParaRPr lang="en-US" sz="2400" spc="-48">
              <a:solidFill>
                <a:srgbClr val="051D4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Freeform 7"/>
          <p:cNvSpPr/>
          <p:nvPr/>
        </p:nvSpPr>
        <p:spPr>
          <a:xfrm>
            <a:off x="-1867766" y="-1614217"/>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dirty="0"/>
          </a:p>
        </p:txBody>
      </p:sp>
      <p:sp>
        <p:nvSpPr>
          <p:cNvPr id="8" name="TextBox 8"/>
          <p:cNvSpPr txBox="1"/>
          <p:nvPr/>
        </p:nvSpPr>
        <p:spPr>
          <a:xfrm>
            <a:off x="-1517560" y="-1439114"/>
            <a:ext cx="3035119" cy="3210222"/>
          </a:xfrm>
          <a:prstGeom prst="rect">
            <a:avLst/>
          </a:prstGeom>
        </p:spPr>
        <p:txBody>
          <a:bodyPr lIns="50800" tIns="50800" rIns="50800" bIns="50800" rtlCol="0" anchor="ctr"/>
          <a:lstStyle/>
          <a:p>
            <a:pPr algn="ctr">
              <a:lnSpc>
                <a:spcPts val="2659"/>
              </a:lnSpc>
              <a:spcBef>
                <a:spcPct val="0"/>
              </a:spcBef>
            </a:pPr>
            <a:endParaRPr/>
          </a:p>
        </p:txBody>
      </p:sp>
      <p:grpSp>
        <p:nvGrpSpPr>
          <p:cNvPr id="2" name="Group 2"/>
          <p:cNvGrpSpPr/>
          <p:nvPr/>
        </p:nvGrpSpPr>
        <p:grpSpPr>
          <a:xfrm>
            <a:off x="15912259"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867766" y="339680"/>
            <a:ext cx="11746442" cy="1244690"/>
          </a:xfrm>
          <a:prstGeom prst="rect">
            <a:avLst/>
          </a:prstGeom>
        </p:spPr>
        <p:txBody>
          <a:bodyPr lIns="0" tIns="0" rIns="0" bIns="0" rtlCol="0" anchor="t">
            <a:spAutoFit/>
          </a:bodyPr>
          <a:lstStyle/>
          <a:p>
            <a:pPr algn="l">
              <a:lnSpc>
                <a:spcPts val="10248"/>
              </a:lnSpc>
              <a:spcBef>
                <a:spcPct val="0"/>
              </a:spcBef>
            </a:pPr>
            <a:r>
              <a:rPr lang="en-US" sz="7320" dirty="0">
                <a:solidFill>
                  <a:srgbClr val="051D40"/>
                </a:solidFill>
                <a:latin typeface="Open Sans Extra Bold"/>
                <a:ea typeface="Open Sans Extra Bold"/>
                <a:cs typeface="Open Sans Extra Bold"/>
                <a:sym typeface="Open Sans Extra Bold"/>
              </a:rPr>
              <a:t>Endpoint for company</a:t>
            </a:r>
          </a:p>
        </p:txBody>
      </p:sp>
      <p:sp>
        <p:nvSpPr>
          <p:cNvPr id="9" name="TextBox 9"/>
          <p:cNvSpPr txBox="1"/>
          <p:nvPr/>
        </p:nvSpPr>
        <p:spPr>
          <a:xfrm>
            <a:off x="1366747" y="1517695"/>
            <a:ext cx="14545512" cy="8387715"/>
          </a:xfrm>
          <a:prstGeom prst="rect">
            <a:avLst/>
          </a:prstGeom>
        </p:spPr>
        <p:txBody>
          <a:bodyPr lIns="0" tIns="0" rIns="0" bIns="0" rtlCol="0" anchor="t">
            <a:spAutoFit/>
          </a:bodyPr>
          <a:lstStyle/>
          <a:p>
            <a:pPr algn="l">
              <a:lnSpc>
                <a:spcPts val="3359"/>
              </a:lnSpc>
            </a:pPr>
            <a:r>
              <a:rPr lang="en-US" sz="2400" spc="-48">
                <a:solidFill>
                  <a:srgbClr val="051D40"/>
                </a:solidFill>
                <a:latin typeface="Poppins"/>
                <a:ea typeface="Poppins"/>
                <a:cs typeface="Poppins"/>
                <a:sym typeface="Poppins"/>
              </a:rPr>
              <a:t>5. Get Company Revenue by Period</a:t>
            </a:r>
          </a:p>
          <a:p>
            <a:pPr algn="l">
              <a:lnSpc>
                <a:spcPts val="3359"/>
              </a:lnSpc>
            </a:pPr>
            <a:r>
              <a:rPr lang="en-US" sz="2400" spc="-48">
                <a:solidFill>
                  <a:srgbClr val="051D40"/>
                </a:solidFill>
                <a:latin typeface="Poppins"/>
                <a:ea typeface="Poppins"/>
                <a:cs typeface="Poppins"/>
                <a:sym typeface="Poppins"/>
              </a:rPr>
              <a:t>- Endpoint: /revenue-company/id/{id}/from-date/{from}/to-date/{to}</a:t>
            </a:r>
          </a:p>
          <a:p>
            <a:pPr algn="l">
              <a:lnSpc>
                <a:spcPts val="3359"/>
              </a:lnSpc>
            </a:pPr>
            <a:r>
              <a:rPr lang="en-US" sz="2400" spc="-48">
                <a:solidFill>
                  <a:srgbClr val="051D40"/>
                </a:solidFill>
                <a:latin typeface="Poppins"/>
                <a:ea typeface="Poppins"/>
                <a:cs typeface="Poppins"/>
                <a:sym typeface="Poppins"/>
              </a:rPr>
              <a:t>- Calculates company revenue for a specific time period</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6. Get Workspace Revenue by Period</a:t>
            </a:r>
          </a:p>
          <a:p>
            <a:pPr algn="l">
              <a:lnSpc>
                <a:spcPts val="3359"/>
              </a:lnSpc>
            </a:pPr>
            <a:r>
              <a:rPr lang="en-US" sz="2400" spc="-48">
                <a:solidFill>
                  <a:srgbClr val="051D40"/>
                </a:solidFill>
                <a:latin typeface="Poppins"/>
                <a:ea typeface="Poppins"/>
                <a:cs typeface="Poppins"/>
                <a:sym typeface="Poppins"/>
              </a:rPr>
              <a:t>- Endpoint: /revenue-workspace/id/{id}/from-date/{from}/to-date/{to}</a:t>
            </a:r>
          </a:p>
          <a:p>
            <a:pPr algn="l">
              <a:lnSpc>
                <a:spcPts val="3359"/>
              </a:lnSpc>
            </a:pPr>
            <a:r>
              <a:rPr lang="en-US" sz="2400" spc="-48">
                <a:solidFill>
                  <a:srgbClr val="051D40"/>
                </a:solidFill>
                <a:latin typeface="Poppins"/>
                <a:ea typeface="Poppins"/>
                <a:cs typeface="Poppins"/>
                <a:sym typeface="Poppins"/>
              </a:rPr>
              <a:t>- Calculates workspace revenue for a specific time period</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7. Get Workspace Total Revenue</a:t>
            </a:r>
          </a:p>
          <a:p>
            <a:pPr algn="l">
              <a:lnSpc>
                <a:spcPts val="3359"/>
              </a:lnSpc>
            </a:pPr>
            <a:r>
              <a:rPr lang="en-US" sz="2400" spc="-48">
                <a:solidFill>
                  <a:srgbClr val="051D40"/>
                </a:solidFill>
                <a:latin typeface="Poppins"/>
                <a:ea typeface="Poppins"/>
                <a:cs typeface="Poppins"/>
                <a:sym typeface="Poppins"/>
              </a:rPr>
              <a:t>- Endpoint: /revenue-workspace/{id}</a:t>
            </a:r>
          </a:p>
          <a:p>
            <a:pPr algn="l">
              <a:lnSpc>
                <a:spcPts val="3359"/>
              </a:lnSpc>
            </a:pPr>
            <a:r>
              <a:rPr lang="en-US" sz="2400" spc="-48">
                <a:solidFill>
                  <a:srgbClr val="051D40"/>
                </a:solidFill>
                <a:latin typeface="Poppins"/>
                <a:ea typeface="Poppins"/>
                <a:cs typeface="Poppins"/>
                <a:sym typeface="Poppins"/>
              </a:rPr>
              <a:t>- Calculates the total revenue for a specific workspace</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8. Get Workspace Reviews</a:t>
            </a:r>
          </a:p>
          <a:p>
            <a:pPr algn="l">
              <a:lnSpc>
                <a:spcPts val="3359"/>
              </a:lnSpc>
            </a:pPr>
            <a:r>
              <a:rPr lang="en-US" sz="2400" spc="-48">
                <a:solidFill>
                  <a:srgbClr val="051D40"/>
                </a:solidFill>
                <a:latin typeface="Poppins"/>
                <a:ea typeface="Poppins"/>
                <a:cs typeface="Poppins"/>
                <a:sym typeface="Poppins"/>
              </a:rPr>
              <a:t>- Endpoint: /workspace-review/workspace-id/{workspaceid}</a:t>
            </a:r>
          </a:p>
          <a:p>
            <a:pPr algn="l">
              <a:lnSpc>
                <a:spcPts val="3359"/>
              </a:lnSpc>
            </a:pPr>
            <a:r>
              <a:rPr lang="en-US" sz="2400" spc="-48">
                <a:solidFill>
                  <a:srgbClr val="051D40"/>
                </a:solidFill>
                <a:latin typeface="Poppins"/>
                <a:ea typeface="Poppins"/>
                <a:cs typeface="Poppins"/>
                <a:sym typeface="Poppins"/>
              </a:rPr>
              <a:t>- Retrieves all reviews for a specific workspace</a:t>
            </a:r>
          </a:p>
          <a:p>
            <a:pPr algn="l">
              <a:lnSpc>
                <a:spcPts val="3359"/>
              </a:lnSpc>
            </a:pPr>
            <a:endParaRPr lang="en-US" sz="2400" spc="-48">
              <a:solidFill>
                <a:srgbClr val="051D40"/>
              </a:solidFill>
              <a:latin typeface="Poppins"/>
              <a:ea typeface="Poppins"/>
              <a:cs typeface="Poppins"/>
              <a:sym typeface="Poppins"/>
            </a:endParaRPr>
          </a:p>
          <a:p>
            <a:pPr algn="l">
              <a:lnSpc>
                <a:spcPts val="3359"/>
              </a:lnSpc>
            </a:pPr>
            <a:r>
              <a:rPr lang="en-US" sz="2400" spc="-48">
                <a:solidFill>
                  <a:srgbClr val="051D40"/>
                </a:solidFill>
                <a:latin typeface="Poppins"/>
                <a:ea typeface="Poppins"/>
                <a:cs typeface="Poppins"/>
                <a:sym typeface="Poppins"/>
              </a:rPr>
              <a:t>9. Get Low Rated Workspaces</a:t>
            </a:r>
          </a:p>
          <a:p>
            <a:pPr algn="l">
              <a:lnSpc>
                <a:spcPts val="3359"/>
              </a:lnSpc>
            </a:pPr>
            <a:r>
              <a:rPr lang="en-US" sz="2400" spc="-48">
                <a:solidFill>
                  <a:srgbClr val="051D40"/>
                </a:solidFill>
                <a:latin typeface="Poppins"/>
                <a:ea typeface="Poppins"/>
                <a:cs typeface="Poppins"/>
                <a:sym typeface="Poppins"/>
              </a:rPr>
              <a:t>- Endpoint: /low-rated/{num}</a:t>
            </a:r>
          </a:p>
          <a:p>
            <a:pPr algn="l">
              <a:lnSpc>
                <a:spcPts val="3359"/>
              </a:lnSpc>
            </a:pPr>
            <a:r>
              <a:rPr lang="en-US" sz="2400" spc="-48">
                <a:solidFill>
                  <a:srgbClr val="051D40"/>
                </a:solidFill>
                <a:latin typeface="Poppins"/>
                <a:ea typeface="Poppins"/>
                <a:cs typeface="Poppins"/>
                <a:sym typeface="Poppins"/>
              </a:rPr>
              <a:t>- Retrieves a list of workspaces that have ratings below the specified number</a:t>
            </a:r>
          </a:p>
          <a:p>
            <a:pPr algn="l">
              <a:lnSpc>
                <a:spcPts val="3359"/>
              </a:lnSpc>
              <a:spcBef>
                <a:spcPct val="0"/>
              </a:spcBef>
            </a:pPr>
            <a:r>
              <a:rPr lang="en-US" sz="2400" spc="-48">
                <a:solidFill>
                  <a:srgbClr val="051D40"/>
                </a:solidFill>
                <a:latin typeface="Poppins"/>
                <a:ea typeface="Poppins"/>
                <a:cs typeface="Poppins"/>
                <a:sym typeface="Poppins"/>
              </a:rPr>
              <a:t>- Useful for identifying workspaces that may need improvement or attention based on user ratings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061529" y="2937389"/>
            <a:ext cx="12164941" cy="4412223"/>
            <a:chOff x="0" y="0"/>
            <a:chExt cx="3203935" cy="1162067"/>
          </a:xfrm>
        </p:grpSpPr>
        <p:sp>
          <p:nvSpPr>
            <p:cNvPr id="4" name="Freeform 4"/>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5" name="TextBox 5"/>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332775" y="3267746"/>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THANK YOU</a:t>
            </a:r>
          </a:p>
        </p:txBody>
      </p:sp>
      <p:sp>
        <p:nvSpPr>
          <p:cNvPr id="7" name="TextBox 7"/>
          <p:cNvSpPr txBox="1"/>
          <p:nvPr/>
        </p:nvSpPr>
        <p:spPr>
          <a:xfrm>
            <a:off x="4536264" y="5699674"/>
            <a:ext cx="9215471" cy="750352"/>
          </a:xfrm>
          <a:prstGeom prst="rect">
            <a:avLst/>
          </a:prstGeom>
        </p:spPr>
        <p:txBody>
          <a:bodyPr lIns="0" tIns="0" rIns="0" bIns="0" rtlCol="0" anchor="t">
            <a:spAutoFit/>
          </a:bodyPr>
          <a:lstStyle/>
          <a:p>
            <a:pPr marL="0" lvl="0" indent="0" algn="ctr">
              <a:lnSpc>
                <a:spcPts val="5891"/>
              </a:lnSpc>
              <a:spcBef>
                <a:spcPct val="0"/>
              </a:spcBef>
            </a:pPr>
            <a:r>
              <a:rPr lang="en-US" sz="4208" spc="-84">
                <a:solidFill>
                  <a:srgbClr val="FFFFFF"/>
                </a:solidFill>
                <a:latin typeface="Poppins"/>
                <a:ea typeface="Poppins"/>
                <a:cs typeface="Poppins"/>
                <a:sym typeface="Poppins"/>
              </a:rPr>
              <a:t>For listening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824</Words>
  <Application>Microsoft Office PowerPoint</Application>
  <PresentationFormat>Custom</PresentationFormat>
  <Paragraphs>110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Poppins</vt:lpstr>
      <vt:lpstr>Open Sans Extra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cp:lastModifiedBy>Ala'a Saleh</cp:lastModifiedBy>
  <cp:revision>1</cp:revision>
  <dcterms:created xsi:type="dcterms:W3CDTF">2006-08-16T00:00:00Z</dcterms:created>
  <dcterms:modified xsi:type="dcterms:W3CDTF">2024-12-09T10:24:52Z</dcterms:modified>
  <dc:identifier>DAGYwr50SsQ</dc:identifier>
</cp:coreProperties>
</file>